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263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5" r:id="rId46"/>
    <p:sldId id="303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261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63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5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0"/>
    <a:srgbClr val="272727"/>
    <a:srgbClr val="2680D2"/>
    <a:srgbClr val="29BDFD"/>
    <a:srgbClr val="BC2828"/>
    <a:srgbClr val="646464"/>
    <a:srgbClr val="FFFFFF"/>
    <a:srgbClr val="00CBBF"/>
    <a:srgbClr val="0E66BE"/>
    <a:srgbClr val="0E5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3" autoAdjust="0"/>
    <p:restoredTop sz="90818" autoAdjust="0"/>
  </p:normalViewPr>
  <p:slideViewPr>
    <p:cSldViewPr snapToGrid="0">
      <p:cViewPr>
        <p:scale>
          <a:sx n="75" d="100"/>
          <a:sy n="75" d="100"/>
        </p:scale>
        <p:origin x="190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115708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1289649" y="3181684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이해와 </a:t>
            </a:r>
            <a:endParaRPr lang="en-GB" altLang="ko-KR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기초 활용 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2442185" y="1670624"/>
            <a:ext cx="33412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LLM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85985" cy="7290594"/>
            <a:chOff x="69613" y="-579070"/>
            <a:chExt cx="11985985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69613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80228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50C88D-813D-9818-6F42-4E32706EFA85}"/>
              </a:ext>
            </a:extLst>
          </p:cNvPr>
          <p:cNvSpPr/>
          <p:nvPr userDrawn="1"/>
        </p:nvSpPr>
        <p:spPr>
          <a:xfrm>
            <a:off x="-189780" y="5469147"/>
            <a:ext cx="12870610" cy="1471421"/>
          </a:xfrm>
          <a:custGeom>
            <a:avLst/>
            <a:gdLst>
              <a:gd name="connsiteX0" fmla="*/ 301082 w 12870610"/>
              <a:gd name="connsiteY0" fmla="*/ 0 h 1471421"/>
              <a:gd name="connsiteX1" fmla="*/ 12292372 w 12870610"/>
              <a:gd name="connsiteY1" fmla="*/ 0 h 1471421"/>
              <a:gd name="connsiteX2" fmla="*/ 12292372 w 12870610"/>
              <a:gd name="connsiteY2" fmla="*/ 1388852 h 1471421"/>
              <a:gd name="connsiteX3" fmla="*/ 12870610 w 12870610"/>
              <a:gd name="connsiteY3" fmla="*/ 1388852 h 1471421"/>
              <a:gd name="connsiteX4" fmla="*/ 12870610 w 12870610"/>
              <a:gd name="connsiteY4" fmla="*/ 1471421 h 1471421"/>
              <a:gd name="connsiteX5" fmla="*/ 0 w 12870610"/>
              <a:gd name="connsiteY5" fmla="*/ 1471421 h 1471421"/>
              <a:gd name="connsiteX6" fmla="*/ 0 w 12870610"/>
              <a:gd name="connsiteY6" fmla="*/ 1388853 h 1471421"/>
              <a:gd name="connsiteX7" fmla="*/ 301082 w 12870610"/>
              <a:gd name="connsiteY7" fmla="*/ 1388853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70610" h="1471421">
                <a:moveTo>
                  <a:pt x="301082" y="0"/>
                </a:moveTo>
                <a:lnTo>
                  <a:pt x="12292372" y="0"/>
                </a:lnTo>
                <a:lnTo>
                  <a:pt x="12292372" y="1388852"/>
                </a:lnTo>
                <a:lnTo>
                  <a:pt x="12870610" y="1388852"/>
                </a:lnTo>
                <a:lnTo>
                  <a:pt x="12870610" y="1471421"/>
                </a:lnTo>
                <a:lnTo>
                  <a:pt x="0" y="1471421"/>
                </a:lnTo>
                <a:lnTo>
                  <a:pt x="0" y="1388853"/>
                </a:lnTo>
                <a:lnTo>
                  <a:pt x="301082" y="1388853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98BB-2B9B-431D-F830-113E52B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2B0BDF4-4B68-D243-3CAB-E501ABE5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325C1B2-3568-30A1-F28A-D91329759530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FCE1F7-B316-BF5C-27FE-4C2EB321E2FB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27E64A-D2A0-8C06-C59F-478A88A23E0E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D86A-972B-DD2A-5FF8-AF8E146CEA67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C21E9FA-FBA6-66A5-FB4B-66B45016B394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01ABC4-23BA-EE90-D6F3-33970B363E10}"/>
              </a:ext>
            </a:extLst>
          </p:cNvPr>
          <p:cNvGrpSpPr/>
          <p:nvPr/>
        </p:nvGrpSpPr>
        <p:grpSpPr>
          <a:xfrm>
            <a:off x="1674586" y="2361142"/>
            <a:ext cx="2135307" cy="924241"/>
            <a:chOff x="3348067" y="3119021"/>
            <a:chExt cx="2135307" cy="924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C6EF3-00D1-1B9A-5595-CC1E86A3257C}"/>
                </a:ext>
              </a:extLst>
            </p:cNvPr>
            <p:cNvGrpSpPr/>
            <p:nvPr/>
          </p:nvGrpSpPr>
          <p:grpSpPr>
            <a:xfrm>
              <a:off x="3348067" y="3358204"/>
              <a:ext cx="1435327" cy="685058"/>
              <a:chOff x="3348067" y="3358204"/>
              <a:chExt cx="1435327" cy="6850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9C677D-4CA3-C405-2119-D93F679DC749}"/>
                  </a:ext>
                </a:extLst>
              </p:cNvPr>
              <p:cNvSpPr/>
              <p:nvPr/>
            </p:nvSpPr>
            <p:spPr>
              <a:xfrm>
                <a:off x="3348067" y="3710834"/>
                <a:ext cx="1435327" cy="332428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485FED9-5435-BAE9-EBFE-77D690148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705" y="3358204"/>
                <a:ext cx="0" cy="35263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924612-8EBC-90DE-13B1-EE40FAD17A36}"/>
                </a:ext>
              </a:extLst>
            </p:cNvPr>
            <p:cNvSpPr txBox="1"/>
            <p:nvPr/>
          </p:nvSpPr>
          <p:spPr>
            <a:xfrm>
              <a:off x="3842035" y="3119021"/>
              <a:ext cx="1641339" cy="276999"/>
            </a:xfrm>
            <a:prstGeom prst="rect">
              <a:avLst/>
            </a:prstGeom>
            <a:solidFill>
              <a:srgbClr val="1F2020">
                <a:alpha val="7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개인화 탭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241377-BD1D-7F2B-D602-E79BB21133D6}"/>
              </a:ext>
            </a:extLst>
          </p:cNvPr>
          <p:cNvGrpSpPr/>
          <p:nvPr/>
        </p:nvGrpSpPr>
        <p:grpSpPr>
          <a:xfrm>
            <a:off x="3837493" y="3943349"/>
            <a:ext cx="6099731" cy="1981200"/>
            <a:chOff x="3304823" y="3009381"/>
            <a:chExt cx="2189857" cy="6562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1AB9A7-7954-ABF2-3763-DF1DC33EC75F}"/>
                </a:ext>
              </a:extLst>
            </p:cNvPr>
            <p:cNvGrpSpPr/>
            <p:nvPr/>
          </p:nvGrpSpPr>
          <p:grpSpPr>
            <a:xfrm>
              <a:off x="3304823" y="3009381"/>
              <a:ext cx="1572246" cy="656251"/>
              <a:chOff x="3304823" y="3009381"/>
              <a:chExt cx="1572246" cy="65625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9EE5B8-E781-F11E-8723-1F0815BAF4F2}"/>
                  </a:ext>
                </a:extLst>
              </p:cNvPr>
              <p:cNvSpPr/>
              <p:nvPr/>
            </p:nvSpPr>
            <p:spPr>
              <a:xfrm>
                <a:off x="3304823" y="3009381"/>
                <a:ext cx="1262206" cy="656251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A682997-22AC-2303-DF75-2F0AC697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29" y="3304995"/>
                <a:ext cx="310040" cy="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3D7404-8A0B-DC4C-9575-65BA775C558A}"/>
                </a:ext>
              </a:extLst>
            </p:cNvPr>
            <p:cNvSpPr txBox="1"/>
            <p:nvPr/>
          </p:nvSpPr>
          <p:spPr>
            <a:xfrm>
              <a:off x="4913544" y="3174932"/>
              <a:ext cx="581136" cy="244674"/>
            </a:xfrm>
            <a:prstGeom prst="rect">
              <a:avLst/>
            </a:prstGeom>
            <a:solidFill>
              <a:srgbClr val="1B1B1B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카테고리</a:t>
              </a:r>
              <a:endParaRPr lang="en-GB" altLang="ko-KR" sz="1200" b="1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각 카테고리를 설정해서 </a:t>
              </a:r>
              <a:endPara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좋아하는 주제를 </a:t>
              </a:r>
              <a:endPara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선정하여</a:t>
              </a:r>
              <a:r>
                <a:rPr lang="en-GB" altLang="ko-KR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검색</a:t>
              </a:r>
              <a:endParaRPr lang="en-GB" sz="10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0997228-93E7-5931-47ED-E7D85B3F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90" y="1838155"/>
            <a:ext cx="2516311" cy="2778707"/>
          </a:xfrm>
          <a:prstGeom prst="rect">
            <a:avLst/>
          </a:prstGeom>
          <a:ln w="25400">
            <a:solidFill>
              <a:schemeClr val="bg1"/>
            </a:solidFill>
            <a:prstDash val="dash"/>
          </a:ln>
          <a:effectLst>
            <a:outerShdw blurRad="63500" sx="111000" sy="11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C0163FB2-9844-4D91-7D73-D99BAE6E2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961" y="4367281"/>
            <a:ext cx="566668" cy="5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BAE-C770-F100-EEFB-A567FFB3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6717E65-5C58-FECB-B1CF-C690FC04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FBE7F9F-A9DE-D4BE-69D9-6EBBD7F6F20D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C0777D4-711A-3D58-619F-3EDE88109524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C7F75D-AD6C-3AA1-2436-20395352A4EF}"/>
              </a:ext>
            </a:extLst>
          </p:cNvPr>
          <p:cNvSpPr/>
          <p:nvPr/>
        </p:nvSpPr>
        <p:spPr>
          <a:xfrm>
            <a:off x="1818613" y="1838988"/>
            <a:ext cx="8556926" cy="434525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00456-8D41-2707-4244-27BE7330C3DA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96F991D-9EEF-D0BA-8217-BEEEDD1628C3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8B2E0-1D7E-28DF-C700-86CC3DB2F378}"/>
              </a:ext>
            </a:extLst>
          </p:cNvPr>
          <p:cNvGrpSpPr/>
          <p:nvPr/>
        </p:nvGrpSpPr>
        <p:grpSpPr>
          <a:xfrm>
            <a:off x="3334524" y="3328403"/>
            <a:ext cx="1641339" cy="924241"/>
            <a:chOff x="3842035" y="3119021"/>
            <a:chExt cx="1641339" cy="924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A0A31E-28CF-2D91-E96E-5C178923A89A}"/>
                </a:ext>
              </a:extLst>
            </p:cNvPr>
            <p:cNvGrpSpPr/>
            <p:nvPr/>
          </p:nvGrpSpPr>
          <p:grpSpPr>
            <a:xfrm>
              <a:off x="4220806" y="3358204"/>
              <a:ext cx="562588" cy="685058"/>
              <a:chOff x="4220806" y="3358204"/>
              <a:chExt cx="562588" cy="6850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6EE7CA-47E3-0D48-1F12-353F3B0E36D1}"/>
                  </a:ext>
                </a:extLst>
              </p:cNvPr>
              <p:cNvSpPr/>
              <p:nvPr/>
            </p:nvSpPr>
            <p:spPr>
              <a:xfrm>
                <a:off x="4220806" y="3710834"/>
                <a:ext cx="562588" cy="332428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098DB8A-BCCC-F659-A98C-7816D4AE5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2705" y="3358204"/>
                <a:ext cx="0" cy="35263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3DAD43-648F-79D2-566E-E2EB1D4FFD1D}"/>
                </a:ext>
              </a:extLst>
            </p:cNvPr>
            <p:cNvSpPr txBox="1"/>
            <p:nvPr/>
          </p:nvSpPr>
          <p:spPr>
            <a:xfrm>
              <a:off x="3842035" y="3119021"/>
              <a:ext cx="1641339" cy="276999"/>
            </a:xfrm>
            <a:prstGeom prst="rect">
              <a:avLst/>
            </a:prstGeom>
            <a:solidFill>
              <a:srgbClr val="1F2020">
                <a:alpha val="7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  <a:latin typeface="+mn-ea"/>
                </a:rPr>
                <a:t>Pro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 기능 이용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3473E-818D-0E46-FCA9-AC832299649F}"/>
              </a:ext>
            </a:extLst>
          </p:cNvPr>
          <p:cNvSpPr/>
          <p:nvPr/>
        </p:nvSpPr>
        <p:spPr>
          <a:xfrm>
            <a:off x="7834658" y="3943078"/>
            <a:ext cx="308586" cy="332428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37B73-47C2-D359-7B82-4E8E1513F148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검색 모델 적용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3B6A14-5618-B48D-9AA6-BB2D46D4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023" y="4509408"/>
            <a:ext cx="2038635" cy="1724266"/>
          </a:xfrm>
          <a:prstGeom prst="rect">
            <a:avLst/>
          </a:prstGeom>
          <a:ln w="25400">
            <a:solidFill>
              <a:schemeClr val="bg1"/>
            </a:solidFill>
            <a:prstDash val="dash"/>
          </a:ln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4B9D4E01-B364-16F4-2CF7-407CE38D7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644767" y="4139562"/>
            <a:ext cx="330242" cy="33024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470FA1-C108-440E-7BF2-0A180BB01496}"/>
              </a:ext>
            </a:extLst>
          </p:cNvPr>
          <p:cNvCxnSpPr>
            <a:cxnSpLocks/>
          </p:cNvCxnSpPr>
          <p:nvPr/>
        </p:nvCxnSpPr>
        <p:spPr>
          <a:xfrm flipV="1">
            <a:off x="6399230" y="4154592"/>
            <a:ext cx="0" cy="33024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6FA167-2267-DB2F-621A-6A87201F0A5C}"/>
              </a:ext>
            </a:extLst>
          </p:cNvPr>
          <p:cNvSpPr txBox="1"/>
          <p:nvPr/>
        </p:nvSpPr>
        <p:spPr>
          <a:xfrm>
            <a:off x="5682414" y="3728159"/>
            <a:ext cx="1618724" cy="430887"/>
          </a:xfrm>
          <a:prstGeom prst="rect">
            <a:avLst/>
          </a:prstGeom>
          <a:solidFill>
            <a:srgbClr val="1B1B1B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모델 선택</a:t>
            </a:r>
            <a:endParaRPr lang="en-GB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 전문 모델을 설정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15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CFE3-8DCA-815F-3282-1A68195C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CD7208B-5460-9168-BC5F-36DE9F6C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BAC8541-619E-04A8-865F-CA213D845583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C5C69C3-CDB9-0C48-47F6-38B8BC0577C5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20DB2A-A023-FA6F-E573-E91850FAEA7F}"/>
              </a:ext>
            </a:extLst>
          </p:cNvPr>
          <p:cNvSpPr/>
          <p:nvPr/>
        </p:nvSpPr>
        <p:spPr>
          <a:xfrm>
            <a:off x="1818613" y="1838988"/>
            <a:ext cx="8556926" cy="434525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CDDAF-8EBB-1460-D5AF-3097D8882A5E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07E7169-47F8-92A2-BCD3-BD7C8E2892AA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9EEBC-D4B7-3DC6-87E9-1C2F3CEBB0A4}"/>
              </a:ext>
            </a:extLst>
          </p:cNvPr>
          <p:cNvSpPr/>
          <p:nvPr/>
        </p:nvSpPr>
        <p:spPr>
          <a:xfrm>
            <a:off x="8135275" y="3943078"/>
            <a:ext cx="308586" cy="332428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93196-85FA-0010-D6D5-9E1F6686A4AC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방식 변경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B43F0F9B-C46A-A437-A0A5-714249A6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945384" y="4139562"/>
            <a:ext cx="330242" cy="33024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A9E6F1-0CE3-1BB4-E187-30C0ECC2CE49}"/>
              </a:ext>
            </a:extLst>
          </p:cNvPr>
          <p:cNvCxnSpPr>
            <a:cxnSpLocks/>
          </p:cNvCxnSpPr>
          <p:nvPr/>
        </p:nvCxnSpPr>
        <p:spPr>
          <a:xfrm flipV="1">
            <a:off x="6399230" y="4154592"/>
            <a:ext cx="0" cy="33024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FC7908-BDF4-5892-230A-BCCD2050F299}"/>
              </a:ext>
            </a:extLst>
          </p:cNvPr>
          <p:cNvSpPr txBox="1"/>
          <p:nvPr/>
        </p:nvSpPr>
        <p:spPr>
          <a:xfrm>
            <a:off x="5697654" y="3576510"/>
            <a:ext cx="1618724" cy="584775"/>
          </a:xfrm>
          <a:prstGeom prst="rect">
            <a:avLst/>
          </a:prstGeom>
          <a:solidFill>
            <a:srgbClr val="1B1B1B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검색 소스 선택</a:t>
            </a:r>
            <a:endParaRPr lang="en-GB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어떤 자료 위주로 리서칭할지 선택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1419A-0BD5-06A1-7A4B-CC36F50D6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460" y="4566656"/>
            <a:ext cx="2210108" cy="1143160"/>
          </a:xfrm>
          <a:prstGeom prst="rect">
            <a:avLst/>
          </a:prstGeom>
          <a:ln w="19050">
            <a:solidFill>
              <a:schemeClr val="bg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1449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668F-4CB3-BAAC-EB4E-49BA967EE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43E1431-473A-725D-80E8-ADB750D4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FDF501A-6698-4032-0F12-4CC89B61F176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EA9B5FF-352D-1409-7855-2480240F323F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48176-0D7A-0301-6A30-7A4A991917D4}"/>
              </a:ext>
            </a:extLst>
          </p:cNvPr>
          <p:cNvSpPr/>
          <p:nvPr/>
        </p:nvSpPr>
        <p:spPr>
          <a:xfrm>
            <a:off x="1818613" y="1838988"/>
            <a:ext cx="8556926" cy="434525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B3A48-E419-AAA0-D39D-70A6431EDD6F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F4160F1-A94B-5BF3-5A16-9148937D447A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0DEA4-CB1D-C8BE-F7E5-E7FBA5A9C337}"/>
              </a:ext>
            </a:extLst>
          </p:cNvPr>
          <p:cNvSpPr/>
          <p:nvPr/>
        </p:nvSpPr>
        <p:spPr>
          <a:xfrm>
            <a:off x="3518685" y="3868897"/>
            <a:ext cx="5872057" cy="732132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1EED5-28DE-AEE5-82C4-A5DEF9876823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예시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69D663-F42D-DF9C-7E3F-9B8DA627E038}"/>
              </a:ext>
            </a:extLst>
          </p:cNvPr>
          <p:cNvCxnSpPr>
            <a:cxnSpLocks/>
          </p:cNvCxnSpPr>
          <p:nvPr/>
        </p:nvCxnSpPr>
        <p:spPr>
          <a:xfrm flipV="1">
            <a:off x="6065401" y="3538655"/>
            <a:ext cx="0" cy="33024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9F00F7D-5576-86E4-3BDC-BC7A67E7454C}"/>
              </a:ext>
            </a:extLst>
          </p:cNvPr>
          <p:cNvSpPr txBox="1"/>
          <p:nvPr/>
        </p:nvSpPr>
        <p:spPr>
          <a:xfrm>
            <a:off x="4959820" y="3222212"/>
            <a:ext cx="2211161" cy="400110"/>
          </a:xfrm>
          <a:prstGeom prst="rect">
            <a:avLst/>
          </a:prstGeom>
          <a:solidFill>
            <a:srgbClr val="1B1B1B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출처를 기반으로 내용을 작성해준다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.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FE474-A3EC-E4C3-05ED-5E607EA6E69C}"/>
              </a:ext>
            </a:extLst>
          </p:cNvPr>
          <p:cNvSpPr/>
          <p:nvPr/>
        </p:nvSpPr>
        <p:spPr>
          <a:xfrm>
            <a:off x="9778999" y="1864067"/>
            <a:ext cx="594387" cy="34573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CC3349-D151-727E-27E8-1E9FD40B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18" y="2303834"/>
            <a:ext cx="1951979" cy="1370538"/>
          </a:xfrm>
          <a:prstGeom prst="rect">
            <a:avLst/>
          </a:prstGeom>
          <a:ln w="25400">
            <a:solidFill>
              <a:schemeClr val="bg1"/>
            </a:solidFill>
            <a:prstDash val="dash"/>
          </a:ln>
        </p:spPr>
      </p:pic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00FC0B47-BAD7-321E-C6FD-07EF91D36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97226" y="2036933"/>
            <a:ext cx="330242" cy="330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D6947D-9544-31A2-96E1-91813F22C090}"/>
              </a:ext>
            </a:extLst>
          </p:cNvPr>
          <p:cNvSpPr txBox="1"/>
          <p:nvPr/>
        </p:nvSpPr>
        <p:spPr>
          <a:xfrm>
            <a:off x="7523346" y="1973976"/>
            <a:ext cx="1158126" cy="246221"/>
          </a:xfrm>
          <a:prstGeom prst="rect">
            <a:avLst/>
          </a:prstGeom>
          <a:solidFill>
            <a:srgbClr val="1B1B1B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bg1">
                    <a:lumMod val="75000"/>
                  </a:schemeClr>
                </a:solidFill>
                <a:latin typeface="+mn-ea"/>
              </a:rPr>
              <a:t>링크 공유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7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5FE46-50CB-1A48-179C-D145C811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053147C-3F34-F052-FA6C-8BF8E7E2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D266766-DF55-2185-C92E-0DE79D6EFC67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BF6D9D-F6DB-D62E-5CCE-E94E1E9903A1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BFDDA-5A5F-4877-BE5B-3A4B227C7617}"/>
              </a:ext>
            </a:extLst>
          </p:cNvPr>
          <p:cNvSpPr/>
          <p:nvPr/>
        </p:nvSpPr>
        <p:spPr>
          <a:xfrm>
            <a:off x="1818613" y="1838988"/>
            <a:ext cx="8556926" cy="434525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6AD20-B91F-579D-881E-AD9C48EA2099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CD3DB9C-6541-561E-DBE7-4F3624D19EA3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EC922-195B-2F8C-5956-44ED9E3CC3FD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예시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2B840-1794-21AF-9A6A-B97C60A55DE1}"/>
              </a:ext>
            </a:extLst>
          </p:cNvPr>
          <p:cNvCxnSpPr>
            <a:cxnSpLocks/>
          </p:cNvCxnSpPr>
          <p:nvPr/>
        </p:nvCxnSpPr>
        <p:spPr>
          <a:xfrm rot="10800000">
            <a:off x="7523347" y="2049029"/>
            <a:ext cx="482825" cy="34577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77F09EA-4E23-1A5F-963D-A15A1A62CE68}"/>
              </a:ext>
            </a:extLst>
          </p:cNvPr>
          <p:cNvSpPr/>
          <p:nvPr/>
        </p:nvSpPr>
        <p:spPr>
          <a:xfrm>
            <a:off x="4668655" y="1876163"/>
            <a:ext cx="2854691" cy="34573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6B9FF810-2732-57F9-9414-95CC4FF7B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486882" y="2049029"/>
            <a:ext cx="330242" cy="33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A4A1E-E088-48C5-8EE7-3C5A91981DCC}"/>
              </a:ext>
            </a:extLst>
          </p:cNvPr>
          <p:cNvSpPr txBox="1"/>
          <p:nvPr/>
        </p:nvSpPr>
        <p:spPr>
          <a:xfrm>
            <a:off x="7375525" y="2394807"/>
            <a:ext cx="1877991" cy="430887"/>
          </a:xfrm>
          <a:prstGeom prst="rect">
            <a:avLst/>
          </a:prstGeom>
          <a:solidFill>
            <a:srgbClr val="1B1B1B">
              <a:alpha val="8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모델 선택</a:t>
            </a:r>
            <a:endParaRPr lang="en-GB" altLang="ko-KR" sz="12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 전문 모델을 설정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7B420-3E72-42ED-A06D-D5A05328F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24" y="2494571"/>
            <a:ext cx="4057688" cy="1708500"/>
          </a:xfrm>
          <a:prstGeom prst="rect">
            <a:avLst/>
          </a:prstGeom>
          <a:ln w="25400">
            <a:solidFill>
              <a:schemeClr val="bg1"/>
            </a:solidFill>
            <a:prstDash val="dash"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56CFC0-3369-2CCE-2CD2-900B785EAD5B}"/>
              </a:ext>
            </a:extLst>
          </p:cNvPr>
          <p:cNvSpPr/>
          <p:nvPr/>
        </p:nvSpPr>
        <p:spPr>
          <a:xfrm>
            <a:off x="3104252" y="3463036"/>
            <a:ext cx="2854691" cy="34573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8E054-70BC-2E8B-07DC-DC79AF0C0381}"/>
              </a:ext>
            </a:extLst>
          </p:cNvPr>
          <p:cNvSpPr txBox="1"/>
          <p:nvPr/>
        </p:nvSpPr>
        <p:spPr>
          <a:xfrm>
            <a:off x="4730090" y="2855544"/>
            <a:ext cx="1877991" cy="553998"/>
          </a:xfrm>
          <a:prstGeom prst="rect">
            <a:avLst/>
          </a:prstGeom>
          <a:solidFill>
            <a:srgbClr val="1B1B1B">
              <a:alpha val="8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하나의 공간에 여러 질의응답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쓰레드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를 </a:t>
            </a:r>
            <a:endParaRPr lang="en-GB" altLang="ko-KR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담아 관리한다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.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892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765D3-167A-D0BB-F552-C34B7A20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6D3F411-E086-25B7-F6BF-6C5D7BB3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4AC7495-DAA4-DD94-22D4-6C15CAE62B5E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6859A05-6CC4-7DEB-B624-69526583486D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CC8B72-8077-3FA6-C21B-03398A194B03}"/>
              </a:ext>
            </a:extLst>
          </p:cNvPr>
          <p:cNvSpPr/>
          <p:nvPr/>
        </p:nvSpPr>
        <p:spPr>
          <a:xfrm>
            <a:off x="1818613" y="1838988"/>
            <a:ext cx="8556926" cy="434525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7DF3E-FD29-D668-1CF1-0E13FEAFAF6A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34EFE19-18A4-87BC-8A33-5E071CC0AD77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CEF9C-D320-07BD-ED57-8BCD2AB7F2CA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예시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쓰레드 관리 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0651A3-8A70-958F-5815-0574534AD27B}"/>
              </a:ext>
            </a:extLst>
          </p:cNvPr>
          <p:cNvCxnSpPr>
            <a:cxnSpLocks/>
          </p:cNvCxnSpPr>
          <p:nvPr/>
        </p:nvCxnSpPr>
        <p:spPr>
          <a:xfrm flipV="1">
            <a:off x="8479735" y="2641028"/>
            <a:ext cx="0" cy="41529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93B9FD-4799-697D-F868-F4E0C9A51603}"/>
              </a:ext>
            </a:extLst>
          </p:cNvPr>
          <p:cNvSpPr/>
          <p:nvPr/>
        </p:nvSpPr>
        <p:spPr>
          <a:xfrm>
            <a:off x="7848600" y="3056319"/>
            <a:ext cx="2381616" cy="2035528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FBB4E-481D-92DE-D9C5-ACEE8B1B844A}"/>
              </a:ext>
            </a:extLst>
          </p:cNvPr>
          <p:cNvSpPr txBox="1"/>
          <p:nvPr/>
        </p:nvSpPr>
        <p:spPr>
          <a:xfrm>
            <a:off x="7375525" y="2394807"/>
            <a:ext cx="1877991" cy="400110"/>
          </a:xfrm>
          <a:prstGeom prst="rect">
            <a:avLst/>
          </a:prstGeom>
          <a:solidFill>
            <a:srgbClr val="1B1B1B">
              <a:alpha val="8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질문한 파일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내용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출처 등을 확인해볼 수 있다</a:t>
            </a:r>
            <a:r>
              <a: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.</a:t>
            </a:r>
            <a:endParaRPr lang="en-GB" sz="10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361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F117A-EB44-AD5A-66B1-11671544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9DAD604-FF1B-D902-073F-40DF9905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6A74E75-C51B-0645-1126-4E121CEDD4DD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B99176-7CB0-26A6-0D93-766421BFCF57}"/>
              </a:ext>
            </a:extLst>
          </p:cNvPr>
          <p:cNvSpPr/>
          <p:nvPr/>
        </p:nvSpPr>
        <p:spPr>
          <a:xfrm>
            <a:off x="2038350" y="1536192"/>
            <a:ext cx="8058150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C547A-3E63-7EA0-FD5B-D64DF2D7DBB7}"/>
              </a:ext>
            </a:extLst>
          </p:cNvPr>
          <p:cNvSpPr txBox="1"/>
          <p:nvPr/>
        </p:nvSpPr>
        <p:spPr>
          <a:xfrm>
            <a:off x="4710043" y="2049349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ko-KR" sz="2400" b="1" dirty="0" err="1"/>
              <a:t>Genspark</a:t>
            </a:r>
            <a:endParaRPr lang="en-GB" altLang="ko-KR" sz="2400" b="1" dirty="0"/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중국의 기업에서 만든 서비스</a:t>
            </a:r>
          </a:p>
        </p:txBody>
      </p:sp>
    </p:spTree>
    <p:extLst>
      <p:ext uri="{BB962C8B-B14F-4D97-AF65-F5344CB8AC3E}">
        <p14:creationId xmlns:p14="http://schemas.microsoft.com/office/powerpoint/2010/main" val="191138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8014-37DA-F040-F273-C3840B99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E209BFC-8526-7E81-4A3E-AD3F528D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FB5C9F0-6BA3-6C81-E82B-CDA3F9B55438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C9DAA-3A02-1188-7AF0-358A8D691C04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82DFF-8089-8B6C-C1CB-F2C788FA3B94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업그레이드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781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5A4E4-4A2D-D084-4B64-71B4AE1A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23CF5EF-C2DE-F6B2-9D4F-ADE1AAD3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6C3A07-6FC7-5B1D-0738-284F40CC9C8B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BAAC55-A0F7-5536-09C6-812A5ECC99D5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317A25-953E-106B-C015-6BF19631B586}"/>
              </a:ext>
            </a:extLst>
          </p:cNvPr>
          <p:cNvSpPr txBox="1"/>
          <p:nvPr/>
        </p:nvSpPr>
        <p:spPr>
          <a:xfrm>
            <a:off x="783815" y="125656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이용 여부 결정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AFC2F-17C6-071F-5F06-8F1109BDD4DC}"/>
              </a:ext>
            </a:extLst>
          </p:cNvPr>
          <p:cNvSpPr txBox="1"/>
          <p:nvPr/>
        </p:nvSpPr>
        <p:spPr>
          <a:xfrm>
            <a:off x="3149600" y="3505200"/>
            <a:ext cx="427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다양한 부분에 특화된 검색 에이전트들을 가지고 있다</a:t>
            </a:r>
            <a:endParaRPr lang="en-GB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316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204F-EFCE-A22E-25B5-AAF0C93A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7C5F77F-CA73-0B34-6148-22EAD816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8EF4302-5976-3D8B-F451-F2B31CA8E7B7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DC7FC8-C883-A018-B489-524281CD8849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AFEE-7944-CA80-9FDF-2BF06EFDC676}"/>
              </a:ext>
            </a:extLst>
          </p:cNvPr>
          <p:cNvSpPr txBox="1"/>
          <p:nvPr/>
        </p:nvSpPr>
        <p:spPr>
          <a:xfrm>
            <a:off x="783815" y="125656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금융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F1DAA-4064-E357-1C1A-CAB72661019E}"/>
              </a:ext>
            </a:extLst>
          </p:cNvPr>
          <p:cNvSpPr txBox="1"/>
          <p:nvPr/>
        </p:nvSpPr>
        <p:spPr>
          <a:xfrm>
            <a:off x="3269840" y="2418616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 기업 재무분석 보고서를 볼 수 있다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02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96F3FC0-E307-C93D-649B-6315B0C9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LLM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D56732-C55F-09D5-D259-AAB318EB072F}"/>
              </a:ext>
            </a:extLst>
          </p:cNvPr>
          <p:cNvSpPr txBox="1">
            <a:spLocks/>
          </p:cNvSpPr>
          <p:nvPr/>
        </p:nvSpPr>
        <p:spPr>
          <a:xfrm>
            <a:off x="1902231" y="744984"/>
            <a:ext cx="197521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r>
              <a:rPr lang="en-GB" sz="2400" dirty="0">
                <a:solidFill>
                  <a:srgbClr val="2680D2"/>
                </a:solidFill>
              </a:rPr>
              <a:t> </a:t>
            </a:r>
            <a:r>
              <a:rPr lang="ko-KR" altLang="en-US" sz="2400" dirty="0">
                <a:solidFill>
                  <a:srgbClr val="2680D2"/>
                </a:solidFill>
              </a:rPr>
              <a:t>검색엔진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81D8373-852E-1690-B51D-D3E039899D50}"/>
              </a:ext>
            </a:extLst>
          </p:cNvPr>
          <p:cNvSpPr txBox="1">
            <a:spLocks/>
          </p:cNvSpPr>
          <p:nvPr/>
        </p:nvSpPr>
        <p:spPr>
          <a:xfrm>
            <a:off x="1587438" y="730939"/>
            <a:ext cx="31388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EDAB385-6723-3FA6-A27F-63E5B59488DB}"/>
              </a:ext>
            </a:extLst>
          </p:cNvPr>
          <p:cNvSpPr txBox="1">
            <a:spLocks/>
          </p:cNvSpPr>
          <p:nvPr/>
        </p:nvSpPr>
        <p:spPr>
          <a:xfrm>
            <a:off x="3578867" y="737259"/>
            <a:ext cx="94596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차이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DBF2F-CBD9-AF1F-F76A-1C9820874C4A}"/>
              </a:ext>
            </a:extLst>
          </p:cNvPr>
          <p:cNvSpPr/>
          <p:nvPr/>
        </p:nvSpPr>
        <p:spPr>
          <a:xfrm>
            <a:off x="1993900" y="2153573"/>
            <a:ext cx="8458200" cy="396716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57" t="-21897" r="-618" b="87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52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9CAAA-1306-D46E-4330-A84E0CB8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513CB2E-882D-477C-8EED-DA888A23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BDDB32-A595-08B3-5F08-575371856128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8EB317-AED1-7527-BB46-866FF24AEA9D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7250F-4B9A-413E-5C26-0D4C2AE14C9E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추론 모델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F0A1A-1579-D35F-F4E6-13177047287D}"/>
              </a:ext>
            </a:extLst>
          </p:cNvPr>
          <p:cNvSpPr/>
          <p:nvPr/>
        </p:nvSpPr>
        <p:spPr>
          <a:xfrm>
            <a:off x="2275658" y="2095501"/>
            <a:ext cx="1553392" cy="295275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91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6BBB7-E0B5-9535-C1E7-1E3F31AF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FB12A679-2A51-218D-5C90-1562B6B9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CEAE3A4-04F7-0B50-AE5E-22CEF5FF0966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A3277A-EC92-3EC0-06EE-B867ECBB8C2E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608AA-0E14-3E31-ECD0-80CD22416240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데이터 검색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0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4020-3DCA-5716-4FBA-724D94B3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C064613-C527-5F1D-8C68-334A5576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4231DE6-D44E-1123-43F5-AB02D2A855A2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135B8F-2BA3-1F07-F8F3-2CC4AD753228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99DE1-8004-9AE3-2CC3-F7E81EE872CF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데이터 검색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6E01F036-253B-FF0F-188F-6822F698DF06}"/>
              </a:ext>
            </a:extLst>
          </p:cNvPr>
          <p:cNvSpPr/>
          <p:nvPr/>
        </p:nvSpPr>
        <p:spPr>
          <a:xfrm>
            <a:off x="2355440" y="4183379"/>
            <a:ext cx="1020220" cy="410285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E3C77-83E7-E926-0A88-F10BDDCD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84" y="4683707"/>
            <a:ext cx="5171834" cy="1421678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47D4A136-270C-F09A-CBED-0E95267D2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842" y="4413656"/>
            <a:ext cx="330242" cy="3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A1EB-649B-E9E6-6A11-7FBB47C9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379CBB4-8533-F090-F67E-252AB270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4461EE6-5B7E-0029-7AFA-505054AB09BC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61C72F-EE14-5787-E716-E78ECA4D20FD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023A9-0954-5D84-9B91-8DCB8E32E312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데이터 검색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BEDBC74E-9DCA-8B0D-CCF4-BCF567831B01}"/>
              </a:ext>
            </a:extLst>
          </p:cNvPr>
          <p:cNvSpPr/>
          <p:nvPr/>
        </p:nvSpPr>
        <p:spPr>
          <a:xfrm>
            <a:off x="2355440" y="4183379"/>
            <a:ext cx="1020220" cy="410285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093F5-9E40-A7AF-A2DC-09072BFC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84" y="4683707"/>
            <a:ext cx="5171834" cy="1421678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EE5B5A26-7021-D79B-DFEF-B8AED5B2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842" y="4413656"/>
            <a:ext cx="330242" cy="3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4B2C-0E09-44E1-4AB2-7C751F87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555F985-38CE-6D7A-2A75-F980EAB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 err="1">
                <a:solidFill>
                  <a:srgbClr val="2680D2"/>
                </a:solidFill>
              </a:rPr>
              <a:t>Genspark</a:t>
            </a:r>
            <a:endParaRPr lang="en-GB" sz="32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E0B6F2E-CFEB-22B4-6D84-743810D15ECA}"/>
              </a:ext>
            </a:extLst>
          </p:cNvPr>
          <p:cNvSpPr txBox="1">
            <a:spLocks/>
          </p:cNvSpPr>
          <p:nvPr/>
        </p:nvSpPr>
        <p:spPr>
          <a:xfrm>
            <a:off x="2641136" y="723831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둘러보기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9E9872-8DB5-266A-1DF4-D40DF490D4A3}"/>
              </a:ext>
            </a:extLst>
          </p:cNvPr>
          <p:cNvSpPr/>
          <p:nvPr/>
        </p:nvSpPr>
        <p:spPr>
          <a:xfrm>
            <a:off x="2275658" y="1774881"/>
            <a:ext cx="7640683" cy="436860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00" r="-150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59258-8B92-DC4C-F073-7C5596F62F2F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데이터 검색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124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DBB2-F5B5-356A-1D56-EBA1CEF0E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441800-EA7A-E4AF-6250-CCDF3257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1D27B27-B890-7057-A1F2-D3773A977720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AC6EDB-EB9A-CD23-E798-DBF8ECA3DA56}"/>
              </a:ext>
            </a:extLst>
          </p:cNvPr>
          <p:cNvSpPr/>
          <p:nvPr/>
        </p:nvSpPr>
        <p:spPr>
          <a:xfrm>
            <a:off x="1959429" y="1536192"/>
            <a:ext cx="8151222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54" t="221" r="-1650" b="-22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74D37-D0A6-5279-21FA-2646F1C189B4}"/>
              </a:ext>
            </a:extLst>
          </p:cNvPr>
          <p:cNvSpPr/>
          <p:nvPr/>
        </p:nvSpPr>
        <p:spPr>
          <a:xfrm>
            <a:off x="1968955" y="5741985"/>
            <a:ext cx="450396" cy="33972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9CF3F-F938-4708-C3CB-C8A8134C0F24}"/>
              </a:ext>
            </a:extLst>
          </p:cNvPr>
          <p:cNvSpPr txBox="1"/>
          <p:nvPr/>
        </p:nvSpPr>
        <p:spPr>
          <a:xfrm>
            <a:off x="2428877" y="5542515"/>
            <a:ext cx="75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7850-8F81-FEE9-CFB1-8C17DD229F94}"/>
              </a:ext>
            </a:extLst>
          </p:cNvPr>
          <p:cNvSpPr/>
          <p:nvPr/>
        </p:nvSpPr>
        <p:spPr>
          <a:xfrm>
            <a:off x="3922033" y="1941871"/>
            <a:ext cx="5841090" cy="380011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45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8D58-60EC-41CB-83F0-0A111CE5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B84BA7-48C5-9F9D-2F19-F83A2D482011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30EC4CD-44E8-CB33-4ED4-BC509F51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2949BEA-4058-603F-C91D-EB2D8FAC65EF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D39CE-F799-0F4C-11FE-70E417435132}"/>
              </a:ext>
            </a:extLst>
          </p:cNvPr>
          <p:cNvSpPr/>
          <p:nvPr/>
        </p:nvSpPr>
        <p:spPr>
          <a:xfrm>
            <a:off x="2416944" y="2628900"/>
            <a:ext cx="1705792" cy="438150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9C97F-0C80-0A1D-A92D-71EAF830A615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쓰레드 및 학습 모델 설정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CE5A8-782B-06BF-2507-88225388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3" y="2267954"/>
            <a:ext cx="3658111" cy="1857634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BB5CD5-198F-B9C9-255B-5B70970C2920}"/>
              </a:ext>
            </a:extLst>
          </p:cNvPr>
          <p:cNvSpPr/>
          <p:nvPr/>
        </p:nvSpPr>
        <p:spPr>
          <a:xfrm>
            <a:off x="3995737" y="4331495"/>
            <a:ext cx="590551" cy="226218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95A45027-C160-765C-92A6-F63261780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25891" y="4001253"/>
            <a:ext cx="330242" cy="3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FBF2-11AA-80AC-AA23-BEABEA3D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1427F8-1BA0-E6F2-6124-C62292B82517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E5EF22E-6FC7-1702-846A-2260A31F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FDC622-25D2-061A-1BE3-A6837B48D80E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E8BBE-B954-8EBF-A334-E07E946CD01F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쓰레드 및 학습 모델 설정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614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EC84F-B569-1C22-D6D0-964A0A3B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034682-8DED-0CF0-5C4E-2CBA8B38415E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D59ADE7-5D32-3844-3809-3926AA7E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2D15B39-F0C1-8F7A-871F-6605738580D9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31854-EB8D-7161-E28A-CA27C18AFB37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쓰레드 및 학습 모델 설정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889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DC0D-8608-282E-1EBC-0D720F55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2D45C2-CBAA-1BC3-DDB3-021B996A62A2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580080F-8667-D379-30DB-0FCFD170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FE58D6-04CF-6E08-FDD3-8309C0FF6EC3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A4277-581B-F2B0-AB5D-5FC54F528F82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예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718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6FAF-C690-7B67-BBBA-9BBB674C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54374D-8D07-BB3C-D64F-3D2D7D43E963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요동치는 검색시장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CB325-4795-D31C-E42F-82D2928EF68C}"/>
              </a:ext>
            </a:extLst>
          </p:cNvPr>
          <p:cNvGrpSpPr/>
          <p:nvPr/>
        </p:nvGrpSpPr>
        <p:grpSpPr>
          <a:xfrm>
            <a:off x="1525445" y="1912065"/>
            <a:ext cx="4089908" cy="3558422"/>
            <a:chOff x="1117092" y="1912065"/>
            <a:chExt cx="4089908" cy="355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C7F3B0-2C6E-DFCE-D1ED-DCE4A657D2BE}"/>
                </a:ext>
              </a:extLst>
            </p:cNvPr>
            <p:cNvSpPr txBox="1"/>
            <p:nvPr/>
          </p:nvSpPr>
          <p:spPr>
            <a:xfrm>
              <a:off x="1117092" y="2515832"/>
              <a:ext cx="4089908" cy="295465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ko-KR" altLang="en-US" b="1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생성하는 저품질 데이터가 검색 품질을 저하시키며 정보 신뢰성에 문제 발생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구글은 검색 품질 개선에 집중하고 있으며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AI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검색 엔진 경쟁에서 빠르게 대응 중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서치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GPT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등장은 검색엔진을 재정의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할 수 있는 가능성이 있음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서치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GPT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특정 비즈니스 모델에만 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특화된 것은 아니기 때문에 산업 전반에 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영향을 미칠 수 있음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D87E3A-8CCD-CC54-B2C5-33BDE5C0AE5B}"/>
                </a:ext>
              </a:extLst>
            </p:cNvPr>
            <p:cNvGrpSpPr/>
            <p:nvPr/>
          </p:nvGrpSpPr>
          <p:grpSpPr>
            <a:xfrm>
              <a:off x="1117092" y="1912065"/>
              <a:ext cx="4089908" cy="603767"/>
              <a:chOff x="1117092" y="1912065"/>
              <a:chExt cx="4089908" cy="60376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4F4B52-7AEB-A1B5-263C-2861F72A294B}"/>
                  </a:ext>
                </a:extLst>
              </p:cNvPr>
              <p:cNvSpPr/>
              <p:nvPr/>
            </p:nvSpPr>
            <p:spPr>
              <a:xfrm>
                <a:off x="1117092" y="1912065"/>
                <a:ext cx="4089908" cy="603767"/>
              </a:xfrm>
              <a:prstGeom prst="roundRect">
                <a:avLst>
                  <a:gd name="adj" fmla="val 4835"/>
                </a:avLst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6224B-DC12-24FB-8E16-CC571610A4D3}"/>
                  </a:ext>
                </a:extLst>
              </p:cNvPr>
              <p:cNvSpPr txBox="1"/>
              <p:nvPr/>
            </p:nvSpPr>
            <p:spPr>
              <a:xfrm>
                <a:off x="1525445" y="2050024"/>
                <a:ext cx="3252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강력한 도전에 직면한 구글</a:t>
                </a:r>
                <a:endParaRPr lang="en-GB" altLang="ko-KR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DAC95A-561B-2388-68EF-887299119057}"/>
              </a:ext>
            </a:extLst>
          </p:cNvPr>
          <p:cNvGrpSpPr/>
          <p:nvPr/>
        </p:nvGrpSpPr>
        <p:grpSpPr>
          <a:xfrm>
            <a:off x="6576647" y="1912065"/>
            <a:ext cx="4089908" cy="3989309"/>
            <a:chOff x="1117092" y="1912065"/>
            <a:chExt cx="4089908" cy="39893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5F1A1A-8C08-42DB-E976-4E0131267687}"/>
                </a:ext>
              </a:extLst>
            </p:cNvPr>
            <p:cNvSpPr txBox="1"/>
            <p:nvPr/>
          </p:nvSpPr>
          <p:spPr>
            <a:xfrm>
              <a:off x="1117092" y="2515832"/>
              <a:ext cx="4089908" cy="338554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ko-KR" altLang="en-US" b="1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2024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년 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퍼플렉시티 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검색 서비스 사용자 수는 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1500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 명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월간 방문자 수는 약 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5000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만명에 달함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검색은 기존 방식과 다른 사용자 중심 경험을 제공하며 시장에 큰 변화를 예고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서치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GPT,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퍼플렉시티 등은 애플리케이션이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아니라 뉴스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·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쇼핑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·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콘텐츠 등을 통합 제공하는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애그리게이터로 진화 중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기반 검색이 콘텐츠 재작성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가치 변동 등에 미치는 영향도 커지고 있음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D1274DD-2E34-B9CB-5BC2-AF89AB7FD2B2}"/>
                </a:ext>
              </a:extLst>
            </p:cNvPr>
            <p:cNvGrpSpPr/>
            <p:nvPr/>
          </p:nvGrpSpPr>
          <p:grpSpPr>
            <a:xfrm>
              <a:off x="1117092" y="1912065"/>
              <a:ext cx="4089908" cy="603767"/>
              <a:chOff x="1117092" y="1912065"/>
              <a:chExt cx="4089908" cy="603767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BB19EC9-6AB7-0B3A-0C6E-25940504806B}"/>
                  </a:ext>
                </a:extLst>
              </p:cNvPr>
              <p:cNvSpPr/>
              <p:nvPr/>
            </p:nvSpPr>
            <p:spPr>
              <a:xfrm>
                <a:off x="1117092" y="1912065"/>
                <a:ext cx="4089908" cy="603767"/>
              </a:xfrm>
              <a:prstGeom prst="roundRect">
                <a:avLst>
                  <a:gd name="adj" fmla="val 4835"/>
                </a:avLst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C8C45D-A2AC-CE5B-8DBC-39DAF66898CD}"/>
                  </a:ext>
                </a:extLst>
              </p:cNvPr>
              <p:cNvSpPr txBox="1"/>
              <p:nvPr/>
            </p:nvSpPr>
            <p:spPr>
              <a:xfrm>
                <a:off x="1525445" y="2050024"/>
                <a:ext cx="3252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달아오르는 </a:t>
                </a:r>
                <a:r>
                  <a:rPr lang="en-GB" altLang="ko-KR" b="1" dirty="0">
                    <a:solidFill>
                      <a:schemeClr val="bg1"/>
                    </a:solidFill>
                    <a:latin typeface="+mn-ea"/>
                  </a:rPr>
                  <a:t>AI </a:t>
                </a: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검색 시장</a:t>
                </a:r>
                <a:endParaRPr lang="en-GB" altLang="ko-KR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28" name="Title 3">
            <a:extLst>
              <a:ext uri="{FF2B5EF4-FFF2-40B4-BE49-F238E27FC236}">
                <a16:creationId xmlns:a16="http://schemas.microsoft.com/office/drawing/2014/main" id="{4107095A-8EB1-ACF8-8A33-A3C17D49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LLM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6507550B-EA91-C102-DCAC-615C3700FEEB}"/>
              </a:ext>
            </a:extLst>
          </p:cNvPr>
          <p:cNvSpPr txBox="1">
            <a:spLocks/>
          </p:cNvSpPr>
          <p:nvPr/>
        </p:nvSpPr>
        <p:spPr>
          <a:xfrm>
            <a:off x="1902231" y="744984"/>
            <a:ext cx="1975210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r>
              <a:rPr lang="en-GB" sz="2400" dirty="0">
                <a:solidFill>
                  <a:srgbClr val="2680D2"/>
                </a:solidFill>
              </a:rPr>
              <a:t> </a:t>
            </a:r>
            <a:r>
              <a:rPr lang="ko-KR" altLang="en-US" sz="2400" dirty="0">
                <a:solidFill>
                  <a:srgbClr val="2680D2"/>
                </a:solidFill>
              </a:rPr>
              <a:t>검색엔진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50CE1478-EA93-8DD6-3B06-744F985FE704}"/>
              </a:ext>
            </a:extLst>
          </p:cNvPr>
          <p:cNvSpPr txBox="1">
            <a:spLocks/>
          </p:cNvSpPr>
          <p:nvPr/>
        </p:nvSpPr>
        <p:spPr>
          <a:xfrm>
            <a:off x="1587438" y="730939"/>
            <a:ext cx="31388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FE380CD0-0839-BE1D-FF85-FF9ECEB262C2}"/>
              </a:ext>
            </a:extLst>
          </p:cNvPr>
          <p:cNvSpPr txBox="1">
            <a:spLocks/>
          </p:cNvSpPr>
          <p:nvPr/>
        </p:nvSpPr>
        <p:spPr>
          <a:xfrm>
            <a:off x="3578867" y="737259"/>
            <a:ext cx="94596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차이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A132D-2ACE-93A9-9121-C3BC8613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A94A34-203F-14CC-A355-8FAB879956D6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7124BE-FB0A-4A59-9F2B-2564C09B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E8640C-E244-C30C-8E47-8327DDF9E681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7D21C-C180-B8C8-AE70-53EC4B66C581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예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06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5A6C-77DD-5222-7CE4-2DCB5A1B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54EDC2-64C1-468D-C94B-2102625DC386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2423FC9-72EA-F9E4-A87D-7689F9EB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398FACC-589E-296F-FD53-A5C60383A8B8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A2A5-8839-6A2A-2B7E-56FB04BB4830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저장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60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C1332-BCD5-7BB3-E01A-C4CDE77E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5B8E38-A67D-13E6-7C55-46960F8DC036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BAA8FE2-CDA0-4AED-684F-83C8DE4B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DB206D4-8D56-BC18-3039-D8AF87C8803B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41D01-8DF3-19A7-5C04-D5AB49E2CBC4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저장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845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F7C7-B3E7-0B36-039C-6B8F1754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AE4A47-B62C-CF38-4B56-6C258F42D063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5E0E587-9DD3-4EFA-DD2D-89338493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B92FE9B-0210-F293-6B9B-897A2A627B8E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EA33E-CD9F-3775-688E-DBF88FB098BC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기능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84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F7C1-E4F7-38B9-84D5-35ADF3E5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90B48B-63FA-D182-E4C4-CE6E7E4CB6E6}"/>
              </a:ext>
            </a:extLst>
          </p:cNvPr>
          <p:cNvSpPr/>
          <p:nvPr/>
        </p:nvSpPr>
        <p:spPr>
          <a:xfrm>
            <a:off x="2275658" y="1915885"/>
            <a:ext cx="7640683" cy="409302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096" b="-19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2F6CB88-655F-14AE-A531-F5B8BBAB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96076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Felo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CDA07CE-B5FB-9B01-DA0D-73D0B01B4D4C}"/>
              </a:ext>
            </a:extLst>
          </p:cNvPr>
          <p:cNvSpPr txBox="1">
            <a:spLocks/>
          </p:cNvSpPr>
          <p:nvPr/>
        </p:nvSpPr>
        <p:spPr>
          <a:xfrm>
            <a:off x="1596108" y="704325"/>
            <a:ext cx="2046296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맛보기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31B3C-C652-FF8F-9017-99DB465482E9}"/>
              </a:ext>
            </a:extLst>
          </p:cNvPr>
          <p:cNvSpPr txBox="1"/>
          <p:nvPr/>
        </p:nvSpPr>
        <p:spPr>
          <a:xfrm>
            <a:off x="783815" y="1275616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기능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363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77C1-82D2-9552-5EA2-A0AA5966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2F5637-9D2D-942A-84F0-5DF70D1AC74C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589C809-04A3-CEEC-9CEF-CD94E35CD9D2}"/>
              </a:ext>
            </a:extLst>
          </p:cNvPr>
          <p:cNvSpPr txBox="1">
            <a:spLocks/>
          </p:cNvSpPr>
          <p:nvPr/>
        </p:nvSpPr>
        <p:spPr>
          <a:xfrm>
            <a:off x="1545224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D989F28-1875-C588-447B-FDE3F9514AE5}"/>
              </a:ext>
            </a:extLst>
          </p:cNvPr>
          <p:cNvSpPr txBox="1">
            <a:spLocks/>
          </p:cNvSpPr>
          <p:nvPr/>
        </p:nvSpPr>
        <p:spPr>
          <a:xfrm>
            <a:off x="794925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3200" dirty="0">
                <a:solidFill>
                  <a:srgbClr val="0583F2"/>
                </a:solidFill>
              </a:rPr>
              <a:t>GPT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586F108-332D-3DAC-8CCA-549543E0A9EF}"/>
              </a:ext>
            </a:extLst>
          </p:cNvPr>
          <p:cNvSpPr txBox="1">
            <a:spLocks/>
          </p:cNvSpPr>
          <p:nvPr/>
        </p:nvSpPr>
        <p:spPr>
          <a:xfrm>
            <a:off x="1876237" y="65223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spc="-150" dirty="0">
                <a:solidFill>
                  <a:srgbClr val="0583F2"/>
                </a:solidFill>
              </a:rPr>
              <a:t>동작 원리</a:t>
            </a:r>
            <a:endParaRPr lang="en-GB" sz="2900" spc="-150" dirty="0">
              <a:solidFill>
                <a:srgbClr val="0583F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316ACD-8D2F-3866-5A9F-9C6A1C3A8FD3}"/>
              </a:ext>
            </a:extLst>
          </p:cNvPr>
          <p:cNvSpPr/>
          <p:nvPr/>
        </p:nvSpPr>
        <p:spPr>
          <a:xfrm>
            <a:off x="1276438" y="1435986"/>
            <a:ext cx="9676446" cy="465090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037" t="-21115" r="-1751" b="25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665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07D3-CF1F-9E0D-14AE-3E83F8B59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10B556-CAEA-3E16-D464-34CF56CEA889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1DEFDE9-DDD0-FEC0-FD35-6529625618C6}"/>
              </a:ext>
            </a:extLst>
          </p:cNvPr>
          <p:cNvSpPr txBox="1">
            <a:spLocks/>
          </p:cNvSpPr>
          <p:nvPr/>
        </p:nvSpPr>
        <p:spPr>
          <a:xfrm>
            <a:off x="1545224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BBF03200-2AF9-F800-E279-FA92CFF30CA6}"/>
              </a:ext>
            </a:extLst>
          </p:cNvPr>
          <p:cNvSpPr txBox="1">
            <a:spLocks/>
          </p:cNvSpPr>
          <p:nvPr/>
        </p:nvSpPr>
        <p:spPr>
          <a:xfrm>
            <a:off x="794925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3200" dirty="0">
                <a:solidFill>
                  <a:srgbClr val="0583F2"/>
                </a:solidFill>
              </a:rPr>
              <a:t>GPT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92DBF23-614D-50C5-124B-873CEE2B05FB}"/>
              </a:ext>
            </a:extLst>
          </p:cNvPr>
          <p:cNvSpPr txBox="1">
            <a:spLocks/>
          </p:cNvSpPr>
          <p:nvPr/>
        </p:nvSpPr>
        <p:spPr>
          <a:xfrm>
            <a:off x="1876237" y="65223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spc="-150" dirty="0">
                <a:solidFill>
                  <a:srgbClr val="0583F2"/>
                </a:solidFill>
              </a:rPr>
              <a:t>동작 원리</a:t>
            </a:r>
            <a:endParaRPr lang="en-GB" sz="2900" spc="-150" dirty="0">
              <a:solidFill>
                <a:srgbClr val="0583F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C29B58-4970-86B3-CE81-14B99747AC41}"/>
              </a:ext>
            </a:extLst>
          </p:cNvPr>
          <p:cNvSpPr/>
          <p:nvPr/>
        </p:nvSpPr>
        <p:spPr>
          <a:xfrm>
            <a:off x="1295793" y="1510630"/>
            <a:ext cx="9600414" cy="461435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744" t="-21045" r="-2686" b="-9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958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1DD9-F5A9-E468-DA31-4D2307E5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6C6EAA-D9B8-C3C9-94A9-260200E34543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E4847F1-334F-C7A6-D2AA-056B7775D1B6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D1B367-7E20-1131-CDD0-50E5BE42FD4F}"/>
              </a:ext>
            </a:extLst>
          </p:cNvPr>
          <p:cNvSpPr/>
          <p:nvPr/>
        </p:nvSpPr>
        <p:spPr>
          <a:xfrm>
            <a:off x="1336526" y="1601764"/>
            <a:ext cx="9648974" cy="451259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707" t="-20397" r="-707" b="-10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7501EB-3D7E-2E8D-F533-D205B19DBEE7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89A9C8D4-D275-6B50-E0D5-F193333A8C2A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4EC5FFB5-F91D-5434-757C-C5BCCFF53895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7CCCD067-5A71-50FB-F06A-554B12BF28C8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76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9017A-A5BE-151F-22F4-92DFE454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412935-595E-19C6-871D-16EF05A7CA5C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0021C495-907D-DD1D-87AC-EE89B9BC98D1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92BAF-535E-D917-C73F-A2BA127B6FD6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F723A523-6372-602D-CE66-B9981B5B3489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36607C42-6629-D444-1EDB-4FF3F730CE3E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AD1F12C5-FB0B-4664-5680-7A9C18668759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B9B1B0-6714-2EA1-A56B-8F9165309024}"/>
              </a:ext>
            </a:extLst>
          </p:cNvPr>
          <p:cNvSpPr txBox="1"/>
          <p:nvPr/>
        </p:nvSpPr>
        <p:spPr>
          <a:xfrm>
            <a:off x="783815" y="127561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검색 방법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FE4257-5D0D-B4DD-B94A-26AD58537599}"/>
              </a:ext>
            </a:extLst>
          </p:cNvPr>
          <p:cNvSpPr/>
          <p:nvPr/>
        </p:nvSpPr>
        <p:spPr>
          <a:xfrm>
            <a:off x="2381879" y="1708602"/>
            <a:ext cx="6383216" cy="44540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67" r="-150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CE74F-FD7A-F6B9-853F-4B7DBFFA2E93}"/>
              </a:ext>
            </a:extLst>
          </p:cNvPr>
          <p:cNvSpPr/>
          <p:nvPr/>
        </p:nvSpPr>
        <p:spPr>
          <a:xfrm>
            <a:off x="2875726" y="3311261"/>
            <a:ext cx="3742788" cy="398761"/>
          </a:xfrm>
          <a:prstGeom prst="roundRect">
            <a:avLst>
              <a:gd name="adj" fmla="val 2196"/>
            </a:avLst>
          </a:prstGeom>
          <a:noFill/>
          <a:ln w="25400">
            <a:solidFill>
              <a:srgbClr val="BC282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1A2539-033D-4219-7BA0-ABB4D4C03624}"/>
              </a:ext>
            </a:extLst>
          </p:cNvPr>
          <p:cNvCxnSpPr>
            <a:cxnSpLocks/>
          </p:cNvCxnSpPr>
          <p:nvPr/>
        </p:nvCxnSpPr>
        <p:spPr>
          <a:xfrm flipV="1">
            <a:off x="6066971" y="3710022"/>
            <a:ext cx="0" cy="1114128"/>
          </a:xfrm>
          <a:prstGeom prst="line">
            <a:avLst/>
          </a:prstGeom>
          <a:ln w="22225">
            <a:solidFill>
              <a:srgbClr val="BC282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1772C3-E3F2-5460-59F8-93FD62DD12C8}"/>
              </a:ext>
            </a:extLst>
          </p:cNvPr>
          <p:cNvCxnSpPr>
            <a:cxnSpLocks/>
          </p:cNvCxnSpPr>
          <p:nvPr/>
        </p:nvCxnSpPr>
        <p:spPr>
          <a:xfrm flipH="1">
            <a:off x="6066971" y="4824150"/>
            <a:ext cx="1813699" cy="0"/>
          </a:xfrm>
          <a:prstGeom prst="line">
            <a:avLst/>
          </a:prstGeom>
          <a:ln w="22225">
            <a:solidFill>
              <a:srgbClr val="BC282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2FEEA9-9856-1D82-E061-C03E3FE11E2F}"/>
              </a:ext>
            </a:extLst>
          </p:cNvPr>
          <p:cNvSpPr/>
          <p:nvPr/>
        </p:nvSpPr>
        <p:spPr>
          <a:xfrm>
            <a:off x="7880670" y="4233241"/>
            <a:ext cx="2097519" cy="1114128"/>
          </a:xfrm>
          <a:prstGeom prst="roundRect">
            <a:avLst>
              <a:gd name="adj" fmla="val 2196"/>
            </a:avLst>
          </a:prstGeom>
          <a:gradFill>
            <a:gsLst>
              <a:gs pos="94000">
                <a:schemeClr val="bg1">
                  <a:lumMod val="95000"/>
                  <a:alpha val="60000"/>
                </a:schemeClr>
              </a:gs>
              <a:gs pos="58000">
                <a:srgbClr val="F9F9F9"/>
              </a:gs>
              <a:gs pos="4000">
                <a:schemeClr val="bg1">
                  <a:alpha val="0"/>
                </a:schemeClr>
              </a:gs>
            </a:gsLst>
            <a:lin ang="10800000" scaled="0"/>
          </a:gradFill>
          <a:ln w="25400">
            <a:solidFill>
              <a:srgbClr val="BC282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B0F67-B2F3-8B7D-AAFA-7E93C3D4057B}"/>
              </a:ext>
            </a:extLst>
          </p:cNvPr>
          <p:cNvSpPr txBox="1"/>
          <p:nvPr/>
        </p:nvSpPr>
        <p:spPr>
          <a:xfrm>
            <a:off x="8067871" y="4429417"/>
            <a:ext cx="106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C2828"/>
                </a:solidFill>
                <a:latin typeface="+mn-ea"/>
              </a:rPr>
              <a:t>질문과</a:t>
            </a:r>
            <a:endParaRPr lang="en-GB" b="1" dirty="0">
              <a:solidFill>
                <a:srgbClr val="BC2828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CCE58-1C71-FABB-A8CD-19AF8A0D73F1}"/>
              </a:ext>
            </a:extLst>
          </p:cNvPr>
          <p:cNvSpPr txBox="1"/>
          <p:nvPr/>
        </p:nvSpPr>
        <p:spPr>
          <a:xfrm>
            <a:off x="8067871" y="4812194"/>
            <a:ext cx="184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C2828"/>
                </a:solidFill>
                <a:latin typeface="+mn-ea"/>
              </a:rPr>
              <a:t>문서 목록</a:t>
            </a:r>
            <a:endParaRPr lang="en-GB" b="1" dirty="0">
              <a:solidFill>
                <a:srgbClr val="BC28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07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76F89-12D7-6605-FF9A-BC00FA47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DCB051-9737-1B4C-6790-BA8464A06363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F868168-BD59-B776-29B6-78965C5E6011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401171-41F4-BE5C-A1E6-6B32216CD84C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E60B1604-792A-08B7-C05D-BF7A3601EBF8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C1AAD071-AA99-EB37-711B-BF53D4E0A782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7810FE7A-C1B2-1EE3-8523-D1972207EC2B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BEA6F8-25E4-9C89-13BA-FBB2AB2EC360}"/>
              </a:ext>
            </a:extLst>
          </p:cNvPr>
          <p:cNvSpPr txBox="1"/>
          <p:nvPr/>
        </p:nvSpPr>
        <p:spPr>
          <a:xfrm>
            <a:off x="783815" y="127561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시대의 질문법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84D185-6418-253F-5E55-E4F002D2C82C}"/>
              </a:ext>
            </a:extLst>
          </p:cNvPr>
          <p:cNvSpPr/>
          <p:nvPr/>
        </p:nvSpPr>
        <p:spPr>
          <a:xfrm>
            <a:off x="3251026" y="1928780"/>
            <a:ext cx="5477378" cy="157931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822" r="-16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BAEBA6-BFF3-EB83-12B1-6C781D0F7928}"/>
              </a:ext>
            </a:extLst>
          </p:cNvPr>
          <p:cNvSpPr/>
          <p:nvPr/>
        </p:nvSpPr>
        <p:spPr>
          <a:xfrm>
            <a:off x="3251026" y="3771354"/>
            <a:ext cx="5477378" cy="2353241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5310" t="-5344" b="-81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09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7D784-6E1A-534E-1275-27E6E54CE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9488888-59E3-259E-6630-844EA423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110473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8AFA234-D8C7-A80F-1035-E4C19A8FA5E4}"/>
              </a:ext>
            </a:extLst>
          </p:cNvPr>
          <p:cNvSpPr txBox="1">
            <a:spLocks/>
          </p:cNvSpPr>
          <p:nvPr/>
        </p:nvSpPr>
        <p:spPr>
          <a:xfrm>
            <a:off x="1912899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E514AF0-E402-E59C-310D-77D9134F6E95}"/>
              </a:ext>
            </a:extLst>
          </p:cNvPr>
          <p:cNvSpPr txBox="1">
            <a:spLocks/>
          </p:cNvSpPr>
          <p:nvPr/>
        </p:nvSpPr>
        <p:spPr>
          <a:xfrm>
            <a:off x="1602911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BF975E-32F3-5B12-3E82-F8DC5580B48F}"/>
              </a:ext>
            </a:extLst>
          </p:cNvPr>
          <p:cNvSpPr/>
          <p:nvPr/>
        </p:nvSpPr>
        <p:spPr>
          <a:xfrm>
            <a:off x="1541524" y="1517904"/>
            <a:ext cx="9108952" cy="462558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B3BE2-92F2-A5BB-35C2-88918C1A428A}"/>
              </a:ext>
            </a:extLst>
          </p:cNvPr>
          <p:cNvSpPr txBox="1"/>
          <p:nvPr/>
        </p:nvSpPr>
        <p:spPr>
          <a:xfrm>
            <a:off x="2321936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CB45E77-7035-C18B-096B-E399B844F331}"/>
              </a:ext>
            </a:extLst>
          </p:cNvPr>
          <p:cNvSpPr txBox="1">
            <a:spLocks/>
          </p:cNvSpPr>
          <p:nvPr/>
        </p:nvSpPr>
        <p:spPr>
          <a:xfrm>
            <a:off x="2989531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349F54-F39B-009A-78A3-1A035FE8CBA0}"/>
              </a:ext>
            </a:extLst>
          </p:cNvPr>
          <p:cNvGrpSpPr/>
          <p:nvPr/>
        </p:nvGrpSpPr>
        <p:grpSpPr>
          <a:xfrm>
            <a:off x="2656729" y="2752768"/>
            <a:ext cx="1955971" cy="1121525"/>
            <a:chOff x="2923029" y="2752768"/>
            <a:chExt cx="1955971" cy="11215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409F5B-8B94-5500-16D4-EB899259F106}"/>
                </a:ext>
              </a:extLst>
            </p:cNvPr>
            <p:cNvGrpSpPr/>
            <p:nvPr/>
          </p:nvGrpSpPr>
          <p:grpSpPr>
            <a:xfrm>
              <a:off x="3429174" y="3002819"/>
              <a:ext cx="661988" cy="871474"/>
              <a:chOff x="3429174" y="3002819"/>
              <a:chExt cx="661988" cy="87147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0536639-A4C6-37BB-4129-B958D9BE7585}"/>
                  </a:ext>
                </a:extLst>
              </p:cNvPr>
              <p:cNvSpPr/>
              <p:nvPr/>
            </p:nvSpPr>
            <p:spPr>
              <a:xfrm>
                <a:off x="3429174" y="3429001"/>
                <a:ext cx="661988" cy="445292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195E56-7ED2-C212-CF22-4ACC35CDDB0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3760168" y="3002819"/>
                <a:ext cx="0" cy="426182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9DA2D2-F196-F395-77D1-492094294067}"/>
                </a:ext>
              </a:extLst>
            </p:cNvPr>
            <p:cNvSpPr txBox="1"/>
            <p:nvPr/>
          </p:nvSpPr>
          <p:spPr>
            <a:xfrm>
              <a:off x="2923029" y="2752768"/>
              <a:ext cx="1955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실시간 검색 서비스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351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3791-2C0E-DE0E-3898-79A5B605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9DE27-59B9-0B6B-CC2E-DEB2C0A1508B}"/>
              </a:ext>
            </a:extLst>
          </p:cNvPr>
          <p:cNvGrpSpPr/>
          <p:nvPr/>
        </p:nvGrpSpPr>
        <p:grpSpPr>
          <a:xfrm>
            <a:off x="3075029" y="1761711"/>
            <a:ext cx="7346226" cy="4371466"/>
            <a:chOff x="3075029" y="1761711"/>
            <a:chExt cx="7346226" cy="4371466"/>
          </a:xfrm>
          <a:effectLst>
            <a:reflection blurRad="6350" stA="35000" endPos="46000" dist="101600" dir="5400000" sy="-100000" algn="bl" rotWithShape="0"/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4CF6AAE-EF01-4F76-41C7-1DD354847B78}"/>
                </a:ext>
              </a:extLst>
            </p:cNvPr>
            <p:cNvSpPr/>
            <p:nvPr/>
          </p:nvSpPr>
          <p:spPr>
            <a:xfrm>
              <a:off x="3075029" y="2008462"/>
              <a:ext cx="7346226" cy="4124715"/>
            </a:xfrm>
            <a:prstGeom prst="roundRect">
              <a:avLst>
                <a:gd name="adj" fmla="val 1929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85500">
                  <a:srgbClr val="F9F9F9"/>
                </a:gs>
                <a:gs pos="18000">
                  <a:schemeClr val="bg1">
                    <a:alpha val="0"/>
                  </a:schemeClr>
                </a:gs>
              </a:gsLst>
              <a:lin ang="5400000" scaled="0"/>
            </a:gradFill>
            <a:ln w="635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FAEC682A-F0F2-7E95-9C55-E40EE1D1E72B}"/>
                </a:ext>
              </a:extLst>
            </p:cNvPr>
            <p:cNvSpPr/>
            <p:nvPr/>
          </p:nvSpPr>
          <p:spPr>
            <a:xfrm>
              <a:off x="5731028" y="2569285"/>
              <a:ext cx="1656783" cy="2737586"/>
            </a:xfrm>
            <a:prstGeom prst="downArrow">
              <a:avLst/>
            </a:prstGeom>
            <a:gradFill>
              <a:gsLst>
                <a:gs pos="100000">
                  <a:srgbClr val="2680D2">
                    <a:alpha val="56000"/>
                  </a:srgbClr>
                </a:gs>
                <a:gs pos="46000">
                  <a:schemeClr val="tx2">
                    <a:lumMod val="25000"/>
                    <a:lumOff val="75000"/>
                    <a:alpha val="29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F36A0F-B5CC-FE75-7182-F02F77E84637}"/>
                </a:ext>
              </a:extLst>
            </p:cNvPr>
            <p:cNvSpPr txBox="1"/>
            <p:nvPr/>
          </p:nvSpPr>
          <p:spPr>
            <a:xfrm>
              <a:off x="3811981" y="2882069"/>
              <a:ext cx="5182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누군가의 특정한 작업 수행을 도우려 전달하는 메세지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52534E-7FF3-CE41-2D26-046C57EA6605}"/>
                </a:ext>
              </a:extLst>
            </p:cNvPr>
            <p:cNvSpPr txBox="1"/>
            <p:nvPr/>
          </p:nvSpPr>
          <p:spPr>
            <a:xfrm>
              <a:off x="3662691" y="3501987"/>
              <a:ext cx="5182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연극을 공연할 때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관객이 볼 수 없는 곳에서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배우에게 대사나 동작 따위를 일러 주는 일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6DFD2C-173E-90E4-2C75-4F4BC2AC8821}"/>
                </a:ext>
              </a:extLst>
            </p:cNvPr>
            <p:cNvSpPr txBox="1"/>
            <p:nvPr/>
          </p:nvSpPr>
          <p:spPr>
            <a:xfrm>
              <a:off x="3662691" y="4302935"/>
              <a:ext cx="5555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시스템이 다음 명령이나 메세지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또는 다른 사용자의 행동을 받아드릴 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준비가 되었음을사용자에게 알려주는 메세지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48AB91A8-F7CA-BC21-B0FE-B1FD256C730C}"/>
                </a:ext>
              </a:extLst>
            </p:cNvPr>
            <p:cNvSpPr txBox="1">
              <a:spLocks/>
            </p:cNvSpPr>
            <p:nvPr/>
          </p:nvSpPr>
          <p:spPr>
            <a:xfrm>
              <a:off x="3503035" y="5306871"/>
              <a:ext cx="6302403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ctr"/>
              <a:r>
                <a:rPr lang="en-GB" altLang="ko-KR" spc="-150" dirty="0">
                  <a:solidFill>
                    <a:srgbClr val="BC2828"/>
                  </a:solidFill>
                </a:rPr>
                <a:t>AI </a:t>
              </a:r>
              <a:r>
                <a:rPr lang="ko-KR" altLang="en-US" spc="-150" dirty="0">
                  <a:solidFill>
                    <a:srgbClr val="BC2828"/>
                  </a:solidFill>
                </a:rPr>
                <a:t>모델에서 출력을 생성하기 위해 입력하는 텍스트</a:t>
              </a:r>
              <a:endParaRPr lang="en-GB" altLang="ko-KR" spc="-150" dirty="0">
                <a:solidFill>
                  <a:srgbClr val="BC2828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7A9124-ABAB-B90F-8F9A-070155091E76}"/>
                </a:ext>
              </a:extLst>
            </p:cNvPr>
            <p:cNvGrpSpPr/>
            <p:nvPr/>
          </p:nvGrpSpPr>
          <p:grpSpPr>
            <a:xfrm>
              <a:off x="5235434" y="1761711"/>
              <a:ext cx="2410468" cy="616192"/>
              <a:chOff x="1305006" y="2054388"/>
              <a:chExt cx="2410468" cy="616192"/>
            </a:xfrm>
          </p:grpSpPr>
          <p:sp>
            <p:nvSpPr>
              <p:cNvPr id="16" name="Title 3">
                <a:extLst>
                  <a:ext uri="{FF2B5EF4-FFF2-40B4-BE49-F238E27FC236}">
                    <a16:creationId xmlns:a16="http://schemas.microsoft.com/office/drawing/2014/main" id="{D270B86C-0DF5-7541-A109-638F42DC6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006" y="2114550"/>
                <a:ext cx="1577710" cy="556030"/>
              </a:xfrm>
              <a:prstGeom prst="rect">
                <a:avLst/>
              </a:prstGeom>
            </p:spPr>
            <p:txBody>
              <a:bodyPr anchor="b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200" b="1" i="0" kern="1200" spc="-100" baseline="0">
                    <a:solidFill>
                      <a:schemeClr val="bg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</a:defRPr>
                </a:lvl1pPr>
              </a:lstStyle>
              <a:p>
                <a:r>
                  <a:rPr lang="ko-KR" altLang="en-US" sz="2800" spc="-150" dirty="0">
                    <a:solidFill>
                      <a:srgbClr val="2680D2"/>
                    </a:solidFill>
                  </a:rPr>
                  <a:t>프롬프트</a:t>
                </a:r>
                <a:endParaRPr lang="en-GB" altLang="ko-KR" sz="2800" spc="-150" dirty="0">
                  <a:solidFill>
                    <a:srgbClr val="2680D2"/>
                  </a:solidFill>
                </a:endParaRPr>
              </a:p>
            </p:txBody>
          </p:sp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8FF162D2-4F17-68F7-B2A3-CBFB80C0E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0644" y="2054388"/>
                <a:ext cx="1474830" cy="556030"/>
              </a:xfrm>
              <a:prstGeom prst="rect">
                <a:avLst/>
              </a:prstGeom>
            </p:spPr>
            <p:txBody>
              <a:bodyPr anchor="b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200" b="1" i="0" kern="1200" spc="-100" baseline="0">
                    <a:solidFill>
                      <a:schemeClr val="bg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</a:defRPr>
                </a:lvl1pPr>
              </a:lstStyle>
              <a:p>
                <a:pPr algn="r"/>
                <a:r>
                  <a:rPr lang="en-GB" sz="1800" spc="-150" dirty="0">
                    <a:solidFill>
                      <a:srgbClr val="646464"/>
                    </a:solidFill>
                  </a:rPr>
                  <a:t>(Prompt)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9DEF8E-E412-6FD5-8C36-9DD50B263654}"/>
                </a:ext>
              </a:extLst>
            </p:cNvPr>
            <p:cNvSpPr/>
            <p:nvPr/>
          </p:nvSpPr>
          <p:spPr>
            <a:xfrm>
              <a:off x="4310743" y="2337213"/>
              <a:ext cx="4497355" cy="120324"/>
            </a:xfrm>
            <a:prstGeom prst="rect">
              <a:avLst/>
            </a:prstGeom>
            <a:solidFill>
              <a:srgbClr val="2680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78E48A-311A-4E1F-865E-F43E4D13145D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E710E7D6-C2E7-AE6F-53F2-E1EA51D654D0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itle 3">
              <a:extLst>
                <a:ext uri="{FF2B5EF4-FFF2-40B4-BE49-F238E27FC236}">
                  <a16:creationId xmlns:a16="http://schemas.microsoft.com/office/drawing/2014/main" id="{BBB7056E-496A-9BF1-79A6-1A2F25F4DD9B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846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44F9-2B7C-014C-7B7A-6F5E55D4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102CC0-447C-CA90-F152-232A60AA3B18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272385-92A0-63E0-64A7-68E1B571118F}"/>
              </a:ext>
            </a:extLst>
          </p:cNvPr>
          <p:cNvSpPr/>
          <p:nvPr/>
        </p:nvSpPr>
        <p:spPr>
          <a:xfrm>
            <a:off x="2296455" y="1768863"/>
            <a:ext cx="7599089" cy="439381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2839" t="-21510" r="-12709" b="-65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D59FFD-83CB-CBAD-7D00-95A1D920DC34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815801A6-3BEC-14D8-4CA3-4BA8439F3AF1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B9CF021D-C7B9-7D1F-BF2D-1367DF86DA61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6CFB60-3D9D-FA97-27A4-7360DE3BD836}"/>
              </a:ext>
            </a:extLst>
          </p:cNvPr>
          <p:cNvSpPr txBox="1"/>
          <p:nvPr/>
        </p:nvSpPr>
        <p:spPr>
          <a:xfrm>
            <a:off x="788187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에게 질문하기 어려운 이유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1185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8761-6682-7FE0-960C-F2AFA93C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456C4E-440C-636C-B43A-56017E08C6AB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15392A-2D6D-CB74-82C4-F3B4BC3A4BF6}"/>
              </a:ext>
            </a:extLst>
          </p:cNvPr>
          <p:cNvSpPr/>
          <p:nvPr/>
        </p:nvSpPr>
        <p:spPr>
          <a:xfrm>
            <a:off x="2685743" y="2419547"/>
            <a:ext cx="6820514" cy="370580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3593" t="-23869" r="-13593" b="-763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8392AA-CE0B-00E7-DD65-86901AD926C7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A2111761-F09C-F1C8-78B2-1D504208D51C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87908D0B-A0B6-3AA3-B933-1EE39E8E57A7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44FC65-2396-0D2C-F893-9965804B9F92}"/>
              </a:ext>
            </a:extLst>
          </p:cNvPr>
          <p:cNvSpPr txBox="1"/>
          <p:nvPr/>
        </p:nvSpPr>
        <p:spPr>
          <a:xfrm>
            <a:off x="788187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강의현장에서 가장 많이 듣는 말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746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224-0DAC-9971-1DA3-671B76B6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0BD6EF-CEE5-B162-4C88-8AEAB6C8E6A6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F1390D77-6319-60E8-9348-9EAF341C1B75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87445896-80DA-689C-AD61-7628ED41A515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CF00DC-6D38-6560-30CC-9565266C30CF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프롬프트에서의 육하원칙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FE31B-AE20-6A7B-6664-58CBDA71DC29}"/>
              </a:ext>
            </a:extLst>
          </p:cNvPr>
          <p:cNvSpPr txBox="1"/>
          <p:nvPr/>
        </p:nvSpPr>
        <p:spPr>
          <a:xfrm>
            <a:off x="2125276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7B3FF-2C90-E562-33D1-9BD90991C7F3}"/>
              </a:ext>
            </a:extLst>
          </p:cNvPr>
          <p:cNvSpPr txBox="1"/>
          <p:nvPr/>
        </p:nvSpPr>
        <p:spPr>
          <a:xfrm>
            <a:off x="4980165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hen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9744B-E669-55B7-D6E1-E5CB9D15728C}"/>
              </a:ext>
            </a:extLst>
          </p:cNvPr>
          <p:cNvSpPr txBox="1"/>
          <p:nvPr/>
        </p:nvSpPr>
        <p:spPr>
          <a:xfrm>
            <a:off x="8118830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here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06E65-1C52-2E83-853D-3EEFFD12427A}"/>
              </a:ext>
            </a:extLst>
          </p:cNvPr>
          <p:cNvSpPr txBox="1"/>
          <p:nvPr/>
        </p:nvSpPr>
        <p:spPr>
          <a:xfrm>
            <a:off x="2127748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hat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12F98D-01F5-7FF9-1AE0-799825B63571}"/>
              </a:ext>
            </a:extLst>
          </p:cNvPr>
          <p:cNvSpPr txBox="1"/>
          <p:nvPr/>
        </p:nvSpPr>
        <p:spPr>
          <a:xfrm>
            <a:off x="4934267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H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ow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907B5-BBD5-4E17-3E99-743491382832}"/>
              </a:ext>
            </a:extLst>
          </p:cNvPr>
          <p:cNvSpPr txBox="1"/>
          <p:nvPr/>
        </p:nvSpPr>
        <p:spPr>
          <a:xfrm>
            <a:off x="8118830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hy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BD7B19-C7E3-8AE4-7DC2-24B3DDCA2013}"/>
              </a:ext>
            </a:extLst>
          </p:cNvPr>
          <p:cNvSpPr txBox="1"/>
          <p:nvPr/>
        </p:nvSpPr>
        <p:spPr>
          <a:xfrm>
            <a:off x="3283984" y="1984066"/>
            <a:ext cx="114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누가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90499-B838-C02F-6088-D54E5B5842BC}"/>
              </a:ext>
            </a:extLst>
          </p:cNvPr>
          <p:cNvSpPr txBox="1"/>
          <p:nvPr/>
        </p:nvSpPr>
        <p:spPr>
          <a:xfrm>
            <a:off x="5972851" y="1925458"/>
            <a:ext cx="114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19553-2F58-2FB3-01FF-824F17304094}"/>
              </a:ext>
            </a:extLst>
          </p:cNvPr>
          <p:cNvSpPr txBox="1"/>
          <p:nvPr/>
        </p:nvSpPr>
        <p:spPr>
          <a:xfrm>
            <a:off x="9270583" y="1925458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어디서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EF1E4-F016-0ACE-FA60-208E83CF3284}"/>
              </a:ext>
            </a:extLst>
          </p:cNvPr>
          <p:cNvSpPr txBox="1"/>
          <p:nvPr/>
        </p:nvSpPr>
        <p:spPr>
          <a:xfrm>
            <a:off x="3159268" y="3460054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무엇을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93F44B-04E1-D91F-BCA2-61730814F1B7}"/>
              </a:ext>
            </a:extLst>
          </p:cNvPr>
          <p:cNvSpPr txBox="1"/>
          <p:nvPr/>
        </p:nvSpPr>
        <p:spPr>
          <a:xfrm>
            <a:off x="5761308" y="3424286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어떻게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DEB4B9-EC12-AFE5-B8AD-728027379AAC}"/>
              </a:ext>
            </a:extLst>
          </p:cNvPr>
          <p:cNvSpPr txBox="1"/>
          <p:nvPr/>
        </p:nvSpPr>
        <p:spPr>
          <a:xfrm>
            <a:off x="9237333" y="3429000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217A5-C8F0-3410-BF29-A78866F61FA9}"/>
              </a:ext>
            </a:extLst>
          </p:cNvPr>
          <p:cNvSpPr/>
          <p:nvPr/>
        </p:nvSpPr>
        <p:spPr>
          <a:xfrm>
            <a:off x="3568042" y="4198442"/>
            <a:ext cx="5852284" cy="1952328"/>
          </a:xfrm>
          <a:prstGeom prst="rect">
            <a:avLst/>
          </a:prstGeom>
          <a:gradFill>
            <a:gsLst>
              <a:gs pos="100000">
                <a:schemeClr val="bg1"/>
              </a:gs>
              <a:gs pos="3000">
                <a:schemeClr val="bg1">
                  <a:alpha val="1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B8A2A-2620-1B28-BD80-6C50506A7924}"/>
              </a:ext>
            </a:extLst>
          </p:cNvPr>
          <p:cNvSpPr txBox="1"/>
          <p:nvPr/>
        </p:nvSpPr>
        <p:spPr>
          <a:xfrm>
            <a:off x="3960978" y="4376293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육하원칙을 익히듯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질문의 방법도 익히자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6D0D5402-7904-E3B5-0881-AEA0C3164DD8}"/>
              </a:ext>
            </a:extLst>
          </p:cNvPr>
          <p:cNvSpPr txBox="1">
            <a:spLocks/>
          </p:cNvSpPr>
          <p:nvPr/>
        </p:nvSpPr>
        <p:spPr>
          <a:xfrm>
            <a:off x="4114560" y="5185571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rgbClr val="0583F2"/>
                </a:solidFill>
              </a:rPr>
              <a:t>프롬프트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5E2B56B5-49DA-3CF8-F66E-A5A5235A2889}"/>
              </a:ext>
            </a:extLst>
          </p:cNvPr>
          <p:cNvSpPr txBox="1">
            <a:spLocks/>
          </p:cNvSpPr>
          <p:nvPr/>
        </p:nvSpPr>
        <p:spPr>
          <a:xfrm>
            <a:off x="6434124" y="515555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TOPFEC</a:t>
            </a:r>
          </a:p>
        </p:txBody>
      </p:sp>
    </p:spTree>
    <p:extLst>
      <p:ext uri="{BB962C8B-B14F-4D97-AF65-F5344CB8AC3E}">
        <p14:creationId xmlns:p14="http://schemas.microsoft.com/office/powerpoint/2010/main" val="368493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76-2C57-ED20-E673-B2542F5D6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561950-0DFC-EA7C-46FC-29E32F80579E}"/>
              </a:ext>
            </a:extLst>
          </p:cNvPr>
          <p:cNvGrpSpPr/>
          <p:nvPr/>
        </p:nvGrpSpPr>
        <p:grpSpPr>
          <a:xfrm>
            <a:off x="828756" y="666750"/>
            <a:ext cx="2905865" cy="556030"/>
            <a:chOff x="828756" y="666750"/>
            <a:chExt cx="2905865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850AB3FB-33E2-6FEB-CA45-3688BC56A1DF}"/>
                </a:ext>
              </a:extLst>
            </p:cNvPr>
            <p:cNvSpPr txBox="1">
              <a:spLocks/>
            </p:cNvSpPr>
            <p:nvPr/>
          </p:nvSpPr>
          <p:spPr>
            <a:xfrm>
              <a:off x="2191997" y="695714"/>
              <a:ext cx="1542624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작성방법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3983846C-390F-3AA4-BBC6-92859868F7E3}"/>
                </a:ext>
              </a:extLst>
            </p:cNvPr>
            <p:cNvSpPr txBox="1">
              <a:spLocks/>
            </p:cNvSpPr>
            <p:nvPr/>
          </p:nvSpPr>
          <p:spPr>
            <a:xfrm>
              <a:off x="82875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en-GB" altLang="ko-KR" sz="2800" spc="-150" dirty="0">
                  <a:solidFill>
                    <a:srgbClr val="0583F2"/>
                  </a:solidFill>
                </a:rPr>
                <a:t>TOPFEC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90FEDB-3216-312A-A98B-230FFF1E2763}"/>
              </a:ext>
            </a:extLst>
          </p:cNvPr>
          <p:cNvCxnSpPr/>
          <p:nvPr/>
        </p:nvCxnSpPr>
        <p:spPr>
          <a:xfrm>
            <a:off x="1135878" y="1282484"/>
            <a:ext cx="0" cy="3703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6B2635-BD23-5C12-6C02-586430E5B227}"/>
              </a:ext>
            </a:extLst>
          </p:cNvPr>
          <p:cNvGrpSpPr/>
          <p:nvPr/>
        </p:nvGrpSpPr>
        <p:grpSpPr>
          <a:xfrm>
            <a:off x="2007577" y="1712474"/>
            <a:ext cx="6980006" cy="646331"/>
            <a:chOff x="2007577" y="1712474"/>
            <a:chExt cx="6980006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D58EA4-A9E8-3110-4F9C-0242B9672E95}"/>
                </a:ext>
              </a:extLst>
            </p:cNvPr>
            <p:cNvSpPr txBox="1"/>
            <p:nvPr/>
          </p:nvSpPr>
          <p:spPr>
            <a:xfrm>
              <a:off x="2007577" y="1712474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T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ask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5FB5C5-1E4A-EE96-2E01-464CBCE8BDBA}"/>
                </a:ext>
              </a:extLst>
            </p:cNvPr>
            <p:cNvSpPr txBox="1"/>
            <p:nvPr/>
          </p:nvSpPr>
          <p:spPr>
            <a:xfrm>
              <a:off x="3315953" y="1825533"/>
              <a:ext cx="1146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과업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D7F1FD-E1A2-37B2-98F8-19CB420AF3D1}"/>
                </a:ext>
              </a:extLst>
            </p:cNvPr>
            <p:cNvSpPr txBox="1"/>
            <p:nvPr/>
          </p:nvSpPr>
          <p:spPr>
            <a:xfrm>
              <a:off x="4836497" y="1917866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간단한 파스타 레시피 작성해줘 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43CCC2-BE9D-FF65-EFA6-2EB87873441B}"/>
              </a:ext>
            </a:extLst>
          </p:cNvPr>
          <p:cNvGrpSpPr/>
          <p:nvPr/>
        </p:nvGrpSpPr>
        <p:grpSpPr>
          <a:xfrm>
            <a:off x="2036152" y="2662884"/>
            <a:ext cx="6902290" cy="646331"/>
            <a:chOff x="2036152" y="2619342"/>
            <a:chExt cx="6902290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19ADE1-693A-032F-C12E-C267B79E9DB3}"/>
                </a:ext>
              </a:extLst>
            </p:cNvPr>
            <p:cNvSpPr txBox="1"/>
            <p:nvPr/>
          </p:nvSpPr>
          <p:spPr>
            <a:xfrm>
              <a:off x="2036152" y="2619342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</a:t>
              </a:r>
              <a:r>
                <a:rPr lang="en-GB" sz="3600" b="1" dirty="0" err="1">
                  <a:solidFill>
                    <a:srgbClr val="2680D2"/>
                  </a:solidFill>
                  <a:latin typeface="+mn-ea"/>
                </a:rPr>
                <a:t>O</a:t>
              </a:r>
              <a:r>
                <a:rPr lang="en-GB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ne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2A56B7-A487-F9EC-E4F8-A85D3243B6C6}"/>
                </a:ext>
              </a:extLst>
            </p:cNvPr>
            <p:cNvSpPr txBox="1"/>
            <p:nvPr/>
          </p:nvSpPr>
          <p:spPr>
            <a:xfrm>
              <a:off x="3429179" y="2689319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어조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7BA946-155F-056F-C970-A21537A194C8}"/>
                </a:ext>
              </a:extLst>
            </p:cNvPr>
            <p:cNvSpPr txBox="1"/>
            <p:nvPr/>
          </p:nvSpPr>
          <p:spPr>
            <a:xfrm>
              <a:off x="4787356" y="2773381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친근하고 격려하는 어조로 설명해줘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2C1A3D-5E9F-F9E5-6CB1-89461B92F0FA}"/>
              </a:ext>
            </a:extLst>
          </p:cNvPr>
          <p:cNvGrpSpPr/>
          <p:nvPr/>
        </p:nvGrpSpPr>
        <p:grpSpPr>
          <a:xfrm>
            <a:off x="2023066" y="3770557"/>
            <a:ext cx="6899223" cy="646331"/>
            <a:chOff x="2023066" y="3756043"/>
            <a:chExt cx="6899223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69AE38-266E-6692-58BE-16E2C19E6705}"/>
                </a:ext>
              </a:extLst>
            </p:cNvPr>
            <p:cNvSpPr txBox="1"/>
            <p:nvPr/>
          </p:nvSpPr>
          <p:spPr>
            <a:xfrm>
              <a:off x="2023066" y="3756043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P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ersona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BEC9DC-AF9F-E4D5-6EF2-EC04DF6CDCF8}"/>
                </a:ext>
              </a:extLst>
            </p:cNvPr>
            <p:cNvSpPr txBox="1"/>
            <p:nvPr/>
          </p:nvSpPr>
          <p:spPr>
            <a:xfrm>
              <a:off x="3196721" y="3854920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역할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066F19-EEEF-6DFE-C9D8-0C9598C87589}"/>
                </a:ext>
              </a:extLst>
            </p:cNvPr>
            <p:cNvSpPr txBox="1"/>
            <p:nvPr/>
          </p:nvSpPr>
          <p:spPr>
            <a:xfrm>
              <a:off x="4771203" y="3956557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너는 경험 많은 이탈리안 셰프야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CD9D01-EED9-98F1-991F-2697C20E43E0}"/>
              </a:ext>
            </a:extLst>
          </p:cNvPr>
          <p:cNvGrpSpPr/>
          <p:nvPr/>
        </p:nvGrpSpPr>
        <p:grpSpPr>
          <a:xfrm>
            <a:off x="2015721" y="3198151"/>
            <a:ext cx="7766462" cy="717550"/>
            <a:chOff x="2015721" y="3241693"/>
            <a:chExt cx="7766462" cy="7175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9EF7A0-B4B6-772F-54BF-262B70B3CD63}"/>
                </a:ext>
              </a:extLst>
            </p:cNvPr>
            <p:cNvSpPr txBox="1"/>
            <p:nvPr/>
          </p:nvSpPr>
          <p:spPr>
            <a:xfrm>
              <a:off x="2015721" y="3241693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E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xample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150884-F780-1601-E0B8-F9F3F2B42169}"/>
                </a:ext>
              </a:extLst>
            </p:cNvPr>
            <p:cNvSpPr txBox="1"/>
            <p:nvPr/>
          </p:nvSpPr>
          <p:spPr>
            <a:xfrm>
              <a:off x="3196721" y="3364804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예시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54ACB9-509A-8D49-59ED-8586DC62EDE8}"/>
                </a:ext>
              </a:extLst>
            </p:cNvPr>
            <p:cNvSpPr txBox="1"/>
            <p:nvPr/>
          </p:nvSpPr>
          <p:spPr>
            <a:xfrm>
              <a:off x="4771203" y="3436023"/>
              <a:ext cx="5010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물이 끓으면 소금을 넣어 파스타를 삶아주세요</a:t>
              </a:r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”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처럼 구체적인 지시를 포함해줘</a:t>
              </a:r>
              <a:endPara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10E7FB-73A4-89DA-AE6C-CBA14EC2EB45}"/>
              </a:ext>
            </a:extLst>
          </p:cNvPr>
          <p:cNvGrpSpPr/>
          <p:nvPr/>
        </p:nvGrpSpPr>
        <p:grpSpPr>
          <a:xfrm>
            <a:off x="2017102" y="2189309"/>
            <a:ext cx="7808624" cy="646331"/>
            <a:chOff x="2017102" y="2160281"/>
            <a:chExt cx="7808624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42D4F-2F5B-ABE0-A9D6-53CF17908951}"/>
                </a:ext>
              </a:extLst>
            </p:cNvPr>
            <p:cNvSpPr txBox="1"/>
            <p:nvPr/>
          </p:nvSpPr>
          <p:spPr>
            <a:xfrm>
              <a:off x="2017102" y="2160281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F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ormat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72106F-FF1F-2C27-D199-E10A24F8E7FA}"/>
                </a:ext>
              </a:extLst>
            </p:cNvPr>
            <p:cNvSpPr txBox="1"/>
            <p:nvPr/>
          </p:nvSpPr>
          <p:spPr>
            <a:xfrm>
              <a:off x="3318843" y="2230258"/>
              <a:ext cx="112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형식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77A726-E002-A7DD-BE89-1BD06E2C13DE}"/>
                </a:ext>
              </a:extLst>
            </p:cNvPr>
            <p:cNvSpPr txBox="1"/>
            <p:nvPr/>
          </p:nvSpPr>
          <p:spPr>
            <a:xfrm>
              <a:off x="4814746" y="2321099"/>
              <a:ext cx="5010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재료 목록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조리 단계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주의 사항 순으로 적어줘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7B01C1-26B7-5A12-0943-3ED33DE2B355}"/>
              </a:ext>
            </a:extLst>
          </p:cNvPr>
          <p:cNvGrpSpPr/>
          <p:nvPr/>
        </p:nvGrpSpPr>
        <p:grpSpPr>
          <a:xfrm>
            <a:off x="2010548" y="4323105"/>
            <a:ext cx="7771635" cy="646331"/>
            <a:chOff x="2010548" y="4323105"/>
            <a:chExt cx="777163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6BA456-6EA7-7854-C8EE-B90E8F3B7E8D}"/>
                </a:ext>
              </a:extLst>
            </p:cNvPr>
            <p:cNvSpPr txBox="1"/>
            <p:nvPr/>
          </p:nvSpPr>
          <p:spPr>
            <a:xfrm>
              <a:off x="2010548" y="4323105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C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ontext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C95EBF-CA25-317C-DA94-30D3CC0A0A84}"/>
                </a:ext>
              </a:extLst>
            </p:cNvPr>
            <p:cNvSpPr txBox="1"/>
            <p:nvPr/>
          </p:nvSpPr>
          <p:spPr>
            <a:xfrm>
              <a:off x="3198624" y="4421982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맥락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AD2B46-EA66-0920-8E17-612641B76816}"/>
                </a:ext>
              </a:extLst>
            </p:cNvPr>
            <p:cNvSpPr txBox="1"/>
            <p:nvPr/>
          </p:nvSpPr>
          <p:spPr>
            <a:xfrm>
              <a:off x="4771203" y="4514315"/>
              <a:ext cx="5010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요리 블로그에 레시피를 게시하려고 해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88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0E21-2DC1-F918-7E30-C2ACB899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03971FE-190D-6981-510A-E130C248F45C}"/>
              </a:ext>
            </a:extLst>
          </p:cNvPr>
          <p:cNvSpPr txBox="1">
            <a:spLocks/>
          </p:cNvSpPr>
          <p:nvPr/>
        </p:nvSpPr>
        <p:spPr>
          <a:xfrm>
            <a:off x="757091" y="65902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rgbClr val="0583F2"/>
                </a:solidFill>
              </a:rPr>
              <a:t>질문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B2CC8B-2417-E327-75D9-F82A1E5209D2}"/>
              </a:ext>
            </a:extLst>
          </p:cNvPr>
          <p:cNvSpPr/>
          <p:nvPr/>
        </p:nvSpPr>
        <p:spPr>
          <a:xfrm>
            <a:off x="884091" y="2160814"/>
            <a:ext cx="4749353" cy="338908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445" t="-228" r="-737" b="-35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18530F-7B3F-1C4C-64E6-D2632BCA5557}"/>
              </a:ext>
            </a:extLst>
          </p:cNvPr>
          <p:cNvGrpSpPr/>
          <p:nvPr/>
        </p:nvGrpSpPr>
        <p:grpSpPr>
          <a:xfrm>
            <a:off x="5815784" y="3271310"/>
            <a:ext cx="742774" cy="934825"/>
            <a:chOff x="3810000" y="3576425"/>
            <a:chExt cx="1631080" cy="1841500"/>
          </a:xfrm>
          <a:solidFill>
            <a:srgbClr val="0E55BE"/>
          </a:solidFill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61195A7E-5A53-5772-CCAB-A8EC7A12AA57}"/>
                </a:ext>
              </a:extLst>
            </p:cNvPr>
            <p:cNvSpPr/>
            <p:nvPr/>
          </p:nvSpPr>
          <p:spPr>
            <a:xfrm>
              <a:off x="4981789" y="3576425"/>
              <a:ext cx="459291" cy="1841500"/>
            </a:xfrm>
            <a:prstGeom prst="chevron">
              <a:avLst>
                <a:gd name="adj" fmla="val 57658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8" name="Arrow: Pentagon 37">
              <a:extLst>
                <a:ext uri="{FF2B5EF4-FFF2-40B4-BE49-F238E27FC236}">
                  <a16:creationId xmlns:a16="http://schemas.microsoft.com/office/drawing/2014/main" id="{62843715-A6EF-4EEF-6A42-80E719D3D6E0}"/>
                </a:ext>
              </a:extLst>
            </p:cNvPr>
            <p:cNvSpPr/>
            <p:nvPr/>
          </p:nvSpPr>
          <p:spPr>
            <a:xfrm>
              <a:off x="3810000" y="3576425"/>
              <a:ext cx="1308100" cy="1841500"/>
            </a:xfrm>
            <a:prstGeom prst="homePlate">
              <a:avLst>
                <a:gd name="adj" fmla="val 22815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306B2E9-8D3B-14A1-0EEA-A50064B56ACF}"/>
              </a:ext>
            </a:extLst>
          </p:cNvPr>
          <p:cNvSpPr txBox="1"/>
          <p:nvPr/>
        </p:nvSpPr>
        <p:spPr>
          <a:xfrm>
            <a:off x="6655976" y="1506706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질문 재구성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D8041E-9B60-79E2-CD19-643BA9CA6589}"/>
              </a:ext>
            </a:extLst>
          </p:cNvPr>
          <p:cNvSpPr txBox="1"/>
          <p:nvPr/>
        </p:nvSpPr>
        <p:spPr>
          <a:xfrm>
            <a:off x="782491" y="1778363"/>
            <a:ext cx="99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질문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58AB58-3A47-C3C2-D8EF-D7E6DF44AE38}"/>
              </a:ext>
            </a:extLst>
          </p:cNvPr>
          <p:cNvSpPr txBox="1"/>
          <p:nvPr/>
        </p:nvSpPr>
        <p:spPr>
          <a:xfrm>
            <a:off x="6558557" y="2174363"/>
            <a:ext cx="51544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너는 르네상스 그림에 대해 정통한 전문가야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과업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르네상스 시대의 그림들 중 뛰어난 작품들을 소개해줘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맥락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 삽화로 르네상스 풍 그림을 그려야 하는 상황인데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당시의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트렌드를 이해해서 자연스러운 삽화를 그리는게 목적이야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어조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객관적이고 분석적이며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명확한 톤으로 전달해줘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형식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항목을 토대로 작성해줘 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르네상스 초기와 후기의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차이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트렌드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유명 거장 이름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작품명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요청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자료와 신뢰성 있는 데이터를 활용하고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화풍별로   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그룹을 지어서 정리해줘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15D3C-73D4-588D-69FD-A34394E2155F}"/>
              </a:ext>
            </a:extLst>
          </p:cNvPr>
          <p:cNvSpPr txBox="1">
            <a:spLocks/>
          </p:cNvSpPr>
          <p:nvPr/>
        </p:nvSpPr>
        <p:spPr>
          <a:xfrm>
            <a:off x="1517891" y="695714"/>
            <a:ext cx="1542624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40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873C-92E8-E146-72AD-008D3725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63C254-30A9-6439-9547-F18B5B7A99B8}"/>
              </a:ext>
            </a:extLst>
          </p:cNvPr>
          <p:cNvSpPr/>
          <p:nvPr/>
        </p:nvSpPr>
        <p:spPr>
          <a:xfrm>
            <a:off x="998750" y="2062956"/>
            <a:ext cx="4181585" cy="350520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99" r="-247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4BF7039-24BF-EA75-92B7-286CF98A07FC}"/>
              </a:ext>
            </a:extLst>
          </p:cNvPr>
          <p:cNvSpPr txBox="1">
            <a:spLocks/>
          </p:cNvSpPr>
          <p:nvPr/>
        </p:nvSpPr>
        <p:spPr>
          <a:xfrm>
            <a:off x="757091" y="65902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rgbClr val="0583F2"/>
                </a:solidFill>
              </a:rPr>
              <a:t>질문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F1BAC28-9EE5-771E-BC8F-C2A2A9337568}"/>
              </a:ext>
            </a:extLst>
          </p:cNvPr>
          <p:cNvSpPr/>
          <p:nvPr/>
        </p:nvSpPr>
        <p:spPr>
          <a:xfrm>
            <a:off x="6829944" y="621211"/>
            <a:ext cx="3735629" cy="206704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997" b="-82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2988B0-4C0B-DBF0-CDD1-BFCEFEAAD70D}"/>
              </a:ext>
            </a:extLst>
          </p:cNvPr>
          <p:cNvSpPr/>
          <p:nvPr/>
        </p:nvSpPr>
        <p:spPr>
          <a:xfrm>
            <a:off x="6829944" y="2750849"/>
            <a:ext cx="3735629" cy="337711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93" r="-20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0000" endA="300" endPos="11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570AC-7DBC-08EB-F81C-20E0154F4848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내용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A4EB273-240D-E11F-2DD2-142A5BF5F5E7}"/>
              </a:ext>
            </a:extLst>
          </p:cNvPr>
          <p:cNvSpPr txBox="1">
            <a:spLocks/>
          </p:cNvSpPr>
          <p:nvPr/>
        </p:nvSpPr>
        <p:spPr>
          <a:xfrm>
            <a:off x="1517891" y="695714"/>
            <a:ext cx="1542624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15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1E3E7-FB1C-06B2-45BC-C9ADA2F0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940603B9-55EC-AC75-8EC0-25CCB1E55A90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42B4872-013D-1EC2-7B03-AAA900B6093D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7270C2F-8C4A-F999-D4C8-A8AA9DC29737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8C0C9FE-8105-9383-E6DC-2CEBAEF6D78D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CCE1AD-A640-937F-A5A7-86CB872B9414}"/>
              </a:ext>
            </a:extLst>
          </p:cNvPr>
          <p:cNvSpPr/>
          <p:nvPr/>
        </p:nvSpPr>
        <p:spPr>
          <a:xfrm>
            <a:off x="1681162" y="2501460"/>
            <a:ext cx="8829675" cy="364490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554" t="-36500" r="-235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6937-08F1-AF3E-2020-930AC525C31D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좋은 답변을 위한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원칙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1238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05B3-1C61-0F37-5391-912FFA0E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3CC46D7-F65A-EC77-10C3-0E9675BB617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8B6980C-7153-E1B4-76A7-678F404D208B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306304F-E5DA-9735-D5D6-88E8B5D9D7A4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A775A0-53AF-94E6-A1B8-FD9D7480A986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13D-2700-F6CB-6091-6AE9B53558D2}"/>
              </a:ext>
            </a:extLst>
          </p:cNvPr>
          <p:cNvSpPr txBox="1"/>
          <p:nvPr/>
        </p:nvSpPr>
        <p:spPr>
          <a:xfrm>
            <a:off x="78857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Tip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FDE527-B564-953B-5DE2-2BFCD0A53BC0}"/>
              </a:ext>
            </a:extLst>
          </p:cNvPr>
          <p:cNvSpPr/>
          <p:nvPr/>
        </p:nvSpPr>
        <p:spPr>
          <a:xfrm>
            <a:off x="1075229" y="1949469"/>
            <a:ext cx="4181585" cy="131884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56" b="-421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BBA388-63DF-73CB-88DC-2AF1B9B5B673}"/>
              </a:ext>
            </a:extLst>
          </p:cNvPr>
          <p:cNvSpPr/>
          <p:nvPr/>
        </p:nvSpPr>
        <p:spPr>
          <a:xfrm>
            <a:off x="1075229" y="3751503"/>
            <a:ext cx="4181585" cy="2394857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3014" b="-62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7398-3946-B501-48FE-221C019F496F}"/>
              </a:ext>
            </a:extLst>
          </p:cNvPr>
          <p:cNvSpPr/>
          <p:nvPr/>
        </p:nvSpPr>
        <p:spPr>
          <a:xfrm>
            <a:off x="1213418" y="5245100"/>
            <a:ext cx="2120927" cy="89531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2BAAA3-5ADC-1BF4-3E57-B1110465170D}"/>
              </a:ext>
            </a:extLst>
          </p:cNvPr>
          <p:cNvCxnSpPr>
            <a:cxnSpLocks/>
          </p:cNvCxnSpPr>
          <p:nvPr/>
        </p:nvCxnSpPr>
        <p:spPr>
          <a:xfrm>
            <a:off x="3334345" y="5524500"/>
            <a:ext cx="3652687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8E21F0-4660-F064-C283-3D11DA77B3DF}"/>
              </a:ext>
            </a:extLst>
          </p:cNvPr>
          <p:cNvSpPr/>
          <p:nvPr/>
        </p:nvSpPr>
        <p:spPr>
          <a:xfrm>
            <a:off x="7234050" y="1949468"/>
            <a:ext cx="3127172" cy="4189639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645" r="-255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E73A1-42F7-231A-7E78-3B1AD37EA8F1}"/>
              </a:ext>
            </a:extLst>
          </p:cNvPr>
          <p:cNvSpPr/>
          <p:nvPr/>
        </p:nvSpPr>
        <p:spPr>
          <a:xfrm>
            <a:off x="6987032" y="1677629"/>
            <a:ext cx="3608397" cy="467962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4CCD2-67A4-6143-A716-8FCC3C046606}"/>
              </a:ext>
            </a:extLst>
          </p:cNvPr>
          <p:cNvSpPr txBox="1"/>
          <p:nvPr/>
        </p:nvSpPr>
        <p:spPr>
          <a:xfrm>
            <a:off x="5351493" y="4872595"/>
            <a:ext cx="165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사이트와 정보를 대조</a:t>
            </a:r>
            <a:endParaRPr lang="en-GB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245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AD36D-F558-16E7-4B56-BA8A8123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8ABC8D6-E2E0-04E8-0B8F-4908A7E78FCC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A05D2AA-FA2A-4634-E7AA-DDD73DB4F99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5873E8B-E452-AADD-E787-B1690CAA2BED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AB08831-C434-0C60-D3D1-D93CE1C10711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A100E-7F5A-CAAD-ED53-E48978AC47A5}"/>
              </a:ext>
            </a:extLst>
          </p:cNvPr>
          <p:cNvSpPr txBox="1"/>
          <p:nvPr/>
        </p:nvSpPr>
        <p:spPr>
          <a:xfrm>
            <a:off x="78857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Tip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A0C7C-DFFC-5D99-FFE2-D6E0F8B7A695}"/>
              </a:ext>
            </a:extLst>
          </p:cNvPr>
          <p:cNvSpPr txBox="1"/>
          <p:nvPr/>
        </p:nvSpPr>
        <p:spPr>
          <a:xfrm>
            <a:off x="4079675" y="1552271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예시로 검색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31D618-2FF2-844E-83CC-99103D9F7B3F}"/>
              </a:ext>
            </a:extLst>
          </p:cNvPr>
          <p:cNvSpPr/>
          <p:nvPr/>
        </p:nvSpPr>
        <p:spPr>
          <a:xfrm>
            <a:off x="3857625" y="1971675"/>
            <a:ext cx="5416150" cy="417765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289" r="-188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D60AC-0B37-5A95-83A2-80A2DED4EE0C}"/>
              </a:ext>
            </a:extLst>
          </p:cNvPr>
          <p:cNvSpPr/>
          <p:nvPr/>
        </p:nvSpPr>
        <p:spPr>
          <a:xfrm>
            <a:off x="5758169" y="2471738"/>
            <a:ext cx="3042931" cy="78581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6E5FB-C4CC-D252-65C3-C298092AB167}"/>
              </a:ext>
            </a:extLst>
          </p:cNvPr>
          <p:cNvSpPr txBox="1"/>
          <p:nvPr/>
        </p:nvSpPr>
        <p:spPr>
          <a:xfrm>
            <a:off x="4980110" y="2424268"/>
            <a:ext cx="61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예시</a:t>
            </a:r>
            <a:endParaRPr lang="en-GB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57C50B-FF8A-B7DA-89DC-0A4305B06F23}"/>
              </a:ext>
            </a:extLst>
          </p:cNvPr>
          <p:cNvSpPr/>
          <p:nvPr/>
        </p:nvSpPr>
        <p:spPr>
          <a:xfrm>
            <a:off x="4236703" y="4125659"/>
            <a:ext cx="4366277" cy="107118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C03A7-25D6-9547-79E8-46F09EF232C2}"/>
              </a:ext>
            </a:extLst>
          </p:cNvPr>
          <p:cNvSpPr txBox="1"/>
          <p:nvPr/>
        </p:nvSpPr>
        <p:spPr>
          <a:xfrm>
            <a:off x="4980110" y="3778529"/>
            <a:ext cx="61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결과</a:t>
            </a:r>
            <a:endParaRPr lang="en-GB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868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D6A6-4E3C-2639-E1A6-74C5B763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4376B95-0789-72FC-4055-94534C5B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110473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6056BA4-9028-2C98-39DE-9F7E085D7057}"/>
              </a:ext>
            </a:extLst>
          </p:cNvPr>
          <p:cNvSpPr txBox="1">
            <a:spLocks/>
          </p:cNvSpPr>
          <p:nvPr/>
        </p:nvSpPr>
        <p:spPr>
          <a:xfrm>
            <a:off x="1912899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7B556C5-7187-C436-131F-C6519ED81F8E}"/>
              </a:ext>
            </a:extLst>
          </p:cNvPr>
          <p:cNvSpPr txBox="1">
            <a:spLocks/>
          </p:cNvSpPr>
          <p:nvPr/>
        </p:nvSpPr>
        <p:spPr>
          <a:xfrm>
            <a:off x="1602911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C7A3AC-91CF-DEF6-C779-DCC2D9D4D9C0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9A19E-BC72-00BF-875F-F6CA8AAF2B58}"/>
              </a:ext>
            </a:extLst>
          </p:cNvPr>
          <p:cNvSpPr txBox="1"/>
          <p:nvPr/>
        </p:nvSpPr>
        <p:spPr>
          <a:xfrm>
            <a:off x="2321936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A7A6092-1908-AF82-C7FC-CEF7A54429B4}"/>
              </a:ext>
            </a:extLst>
          </p:cNvPr>
          <p:cNvSpPr txBox="1">
            <a:spLocks/>
          </p:cNvSpPr>
          <p:nvPr/>
        </p:nvSpPr>
        <p:spPr>
          <a:xfrm>
            <a:off x="2989531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7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3218-9C3D-1DE7-4A13-75A7596D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FB9624-6DB4-52CD-F8C7-B2F53B951486}"/>
              </a:ext>
            </a:extLst>
          </p:cNvPr>
          <p:cNvSpPr/>
          <p:nvPr/>
        </p:nvSpPr>
        <p:spPr>
          <a:xfrm>
            <a:off x="910039" y="3878913"/>
            <a:ext cx="5185961" cy="2242360"/>
          </a:xfrm>
          <a:prstGeom prst="rect">
            <a:avLst/>
          </a:prstGeom>
          <a:gradFill>
            <a:gsLst>
              <a:gs pos="72000">
                <a:schemeClr val="bg1"/>
              </a:gs>
              <a:gs pos="10000">
                <a:schemeClr val="bg1">
                  <a:alpha val="0"/>
                </a:schemeClr>
              </a:gs>
              <a:gs pos="38000">
                <a:schemeClr val="bg1">
                  <a:alpha val="1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D0B0A9D-F3A2-BBB9-3586-FACF3739FA07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084D1FB-33FD-D723-67DE-49AC15B90102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8FF2BB-FD8D-8589-204B-1532921EA5B4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3B439D-700E-EDA0-CD7A-B2C24D19F58A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47CF9-35E3-74B2-279F-B4A515F13DBD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제로샷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원샷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퓨샷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775D95-0A92-73CD-4BC7-7A1E9D820DD2}"/>
              </a:ext>
            </a:extLst>
          </p:cNvPr>
          <p:cNvGrpSpPr/>
          <p:nvPr/>
        </p:nvGrpSpPr>
        <p:grpSpPr>
          <a:xfrm>
            <a:off x="786119" y="1941638"/>
            <a:ext cx="5637791" cy="1119233"/>
            <a:chOff x="3035830" y="1825533"/>
            <a:chExt cx="4836182" cy="11192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B5C77-0F52-2AE1-8103-58978999EE1E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Zero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E8208-F359-8F6E-A314-3E9BFF23CB14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모델이 특정 작업에 대해 명확한 예시 없이도 질문이나 요청에 응답해줄 수 있습니다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37ACC0-903A-2318-CA30-4A5951D09530}"/>
              </a:ext>
            </a:extLst>
          </p:cNvPr>
          <p:cNvGrpSpPr/>
          <p:nvPr/>
        </p:nvGrpSpPr>
        <p:grpSpPr>
          <a:xfrm>
            <a:off x="786119" y="3429000"/>
            <a:ext cx="5637791" cy="1119233"/>
            <a:chOff x="3035830" y="1825533"/>
            <a:chExt cx="4836182" cy="11192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752F2-B379-F243-22EE-B3EAD4319B93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One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01AEDF-EDAA-8D45-3ABD-3CEB3779E88F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모델이 특정 작업을 수행하기 위해 단 하나의 예시만을 제공 받는 방식입니다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B28293-C89D-B7F1-C1C8-6C522535FE37}"/>
              </a:ext>
            </a:extLst>
          </p:cNvPr>
          <p:cNvGrpSpPr/>
          <p:nvPr/>
        </p:nvGrpSpPr>
        <p:grpSpPr>
          <a:xfrm>
            <a:off x="786119" y="4835757"/>
            <a:ext cx="5637791" cy="1119233"/>
            <a:chOff x="3035830" y="1825533"/>
            <a:chExt cx="4836182" cy="11192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E33CC8-2453-56DD-1DF9-E46372D44F74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Few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C5550-BFEF-BADC-1872-D6E2CD8883B2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여러 개의 예시를 제공받아 작업을 수행하는 방식입니다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CF3955-8C3B-406F-0636-9A780F12E551}"/>
              </a:ext>
            </a:extLst>
          </p:cNvPr>
          <p:cNvSpPr/>
          <p:nvPr/>
        </p:nvSpPr>
        <p:spPr>
          <a:xfrm>
            <a:off x="6260017" y="1703503"/>
            <a:ext cx="5021944" cy="120468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358" t="81" r="-2313" b="-260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32B465-CFED-8132-B862-CEFDCBD25D5F}"/>
              </a:ext>
            </a:extLst>
          </p:cNvPr>
          <p:cNvSpPr/>
          <p:nvPr/>
        </p:nvSpPr>
        <p:spPr>
          <a:xfrm>
            <a:off x="6574989" y="3276570"/>
            <a:ext cx="4089202" cy="120468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352" t="-1048" r="-2049" b="104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F8BEA-C71F-B4C7-59B9-0A661C1E0087}"/>
              </a:ext>
            </a:extLst>
          </p:cNvPr>
          <p:cNvGrpSpPr/>
          <p:nvPr/>
        </p:nvGrpSpPr>
        <p:grpSpPr>
          <a:xfrm>
            <a:off x="6564079" y="4746819"/>
            <a:ext cx="2689507" cy="1374454"/>
            <a:chOff x="7593684" y="4746819"/>
            <a:chExt cx="2689507" cy="1374454"/>
          </a:xfrm>
          <a:effectLst>
            <a:reflection blurRad="6350" stA="50000" endA="300" endPos="17000" dir="5400000" sy="-100000" algn="bl" rotWithShape="0"/>
          </a:effectLst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DF772E-68D3-7AE6-0827-58C6253A2BB7}"/>
                </a:ext>
              </a:extLst>
            </p:cNvPr>
            <p:cNvSpPr/>
            <p:nvPr/>
          </p:nvSpPr>
          <p:spPr>
            <a:xfrm>
              <a:off x="7604594" y="4746819"/>
              <a:ext cx="2678597" cy="997878"/>
            </a:xfrm>
            <a:prstGeom prst="roundRect">
              <a:avLst>
                <a:gd name="adj" fmla="val 1646"/>
              </a:avLst>
            </a:prstGeom>
            <a:blipFill>
              <a:blip r:embed="rId4"/>
              <a:srcRect/>
              <a:stretch>
                <a:fillRect l="-73428" t="-6157" r="-4030" b="-511"/>
              </a:stretch>
            </a:blipFill>
            <a:ln w="635">
              <a:solidFill>
                <a:srgbClr val="0D0D0D"/>
              </a:solidFill>
            </a:ln>
            <a:effectLst>
              <a:innerShdw blurRad="381000">
                <a:schemeClr val="tx1"/>
              </a:innerShdw>
              <a:reflection blurRad="6350" stA="52000" endA="300" endPos="1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  <a:bevelB w="139700" h="139700" prst="divo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C45B2F2-3F5A-9B73-CC23-C1938838F675}"/>
                </a:ext>
              </a:extLst>
            </p:cNvPr>
            <p:cNvSpPr/>
            <p:nvPr/>
          </p:nvSpPr>
          <p:spPr>
            <a:xfrm>
              <a:off x="7593684" y="5749797"/>
              <a:ext cx="2678597" cy="371476"/>
            </a:xfrm>
            <a:prstGeom prst="roundRect">
              <a:avLst>
                <a:gd name="adj" fmla="val 1646"/>
              </a:avLst>
            </a:prstGeom>
            <a:blipFill>
              <a:blip r:embed="rId5"/>
              <a:srcRect/>
              <a:stretch>
                <a:fillRect l="-12778" t="-1939" r="-14880" b="630"/>
              </a:stretch>
            </a:blipFill>
            <a:ln w="635">
              <a:solidFill>
                <a:srgbClr val="0D0D0D"/>
              </a:solidFill>
            </a:ln>
            <a:effectLst>
              <a:innerShdw blurRad="381000">
                <a:schemeClr val="tx1"/>
              </a:innerShdw>
              <a:reflection blurRad="6350" stA="52000" endA="300" endPos="1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  <a:bevelB w="139700" h="139700" prst="divo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79AF49-4D08-BDB9-7BB8-D1552AACEAB1}"/>
              </a:ext>
            </a:extLst>
          </p:cNvPr>
          <p:cNvSpPr txBox="1"/>
          <p:nvPr/>
        </p:nvSpPr>
        <p:spPr>
          <a:xfrm>
            <a:off x="9616037" y="4897312"/>
            <a:ext cx="200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프롬프트 예시를 제공받음</a:t>
            </a:r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7F4C85-B653-076B-9CFD-BECCCE952623}"/>
              </a:ext>
            </a:extLst>
          </p:cNvPr>
          <p:cNvSpPr/>
          <p:nvPr/>
        </p:nvSpPr>
        <p:spPr>
          <a:xfrm>
            <a:off x="9616037" y="4740290"/>
            <a:ext cx="1665924" cy="782694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2725B20-B6C9-D26F-37D6-5F43A628CFA5}"/>
              </a:ext>
            </a:extLst>
          </p:cNvPr>
          <p:cNvSpPr/>
          <p:nvPr/>
        </p:nvSpPr>
        <p:spPr>
          <a:xfrm flipH="1">
            <a:off x="9303867" y="4975375"/>
            <a:ext cx="261889" cy="394840"/>
          </a:xfrm>
          <a:prstGeom prst="rightArrow">
            <a:avLst/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563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5A3C-700A-F1FF-8645-FB2898EF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E067A79-CFEA-769A-D1A8-06964E292FE7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865A6E7-91D4-67F2-5870-82CDCC4550D6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8A83945-2762-7746-36B8-FC9717B79615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9C320C2-54F8-A2D2-3B49-DE71F80A5ECC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9E37F-8E17-0E42-752F-3B37B490D552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1595E-37F8-47F5-DC70-E5258C9091F3}"/>
              </a:ext>
            </a:extLst>
          </p:cNvPr>
          <p:cNvSpPr txBox="1"/>
          <p:nvPr/>
        </p:nvSpPr>
        <p:spPr>
          <a:xfrm>
            <a:off x="862319" y="1941638"/>
            <a:ext cx="215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2680D2"/>
                </a:solidFill>
                <a:latin typeface="+mn-ea"/>
              </a:rPr>
              <a:t>역할지정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76913-D1DB-05EA-9BC6-BB1B91B4757C}"/>
              </a:ext>
            </a:extLst>
          </p:cNvPr>
          <p:cNvSpPr txBox="1"/>
          <p:nvPr/>
        </p:nvSpPr>
        <p:spPr>
          <a:xfrm>
            <a:off x="1584771" y="2476096"/>
            <a:ext cx="387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모델에게 특정 역할이나 모습을 주고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그에 맞는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말투</a:t>
            </a:r>
            <a:r>
              <a:rPr lang="en-GB" altLang="ko-KR" b="1" dirty="0">
                <a:solidFill>
                  <a:srgbClr val="2680D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사고방식</a:t>
            </a:r>
            <a:r>
              <a:rPr lang="en-GB" altLang="ko-KR" b="1" dirty="0">
                <a:solidFill>
                  <a:srgbClr val="2680D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정보선택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등으로 대답하게 하는 것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581F32-9807-6383-405F-81204B1B8AA0}"/>
              </a:ext>
            </a:extLst>
          </p:cNvPr>
          <p:cNvSpPr/>
          <p:nvPr/>
        </p:nvSpPr>
        <p:spPr>
          <a:xfrm>
            <a:off x="6729047" y="1255811"/>
            <a:ext cx="3867524" cy="68229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784" t="-4608" b="13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3666EE-3CA4-136E-6646-40AE65241CCB}"/>
              </a:ext>
            </a:extLst>
          </p:cNvPr>
          <p:cNvSpPr/>
          <p:nvPr/>
        </p:nvSpPr>
        <p:spPr>
          <a:xfrm>
            <a:off x="6729047" y="3479848"/>
            <a:ext cx="3867523" cy="628907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7374" t="-5628" r="-21906" b="-98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21DB1E7-785A-9F98-97C2-981CD1648A45}"/>
              </a:ext>
            </a:extLst>
          </p:cNvPr>
          <p:cNvSpPr/>
          <p:nvPr/>
        </p:nvSpPr>
        <p:spPr>
          <a:xfrm>
            <a:off x="6729047" y="1938103"/>
            <a:ext cx="3867524" cy="1352966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82" t="-1573" b="-301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587F4F-C326-B12D-50EF-3A23040CC1E7}"/>
              </a:ext>
            </a:extLst>
          </p:cNvPr>
          <p:cNvSpPr/>
          <p:nvPr/>
        </p:nvSpPr>
        <p:spPr>
          <a:xfrm>
            <a:off x="6729047" y="4101650"/>
            <a:ext cx="3867524" cy="2071265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t="-1538" b="-391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AFF8B8-55AB-A960-7A2B-C1756F243BEC}"/>
              </a:ext>
            </a:extLst>
          </p:cNvPr>
          <p:cNvSpPr txBox="1"/>
          <p:nvPr/>
        </p:nvSpPr>
        <p:spPr>
          <a:xfrm>
            <a:off x="1213418" y="4058988"/>
            <a:ext cx="4249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1600" b="1" dirty="0">
                <a:solidFill>
                  <a:srgbClr val="C00000"/>
                </a:solidFill>
              </a:rPr>
              <a:t>*  AI</a:t>
            </a:r>
            <a:r>
              <a:rPr lang="ko-KR" altLang="en-US" sz="1600" b="1" dirty="0">
                <a:solidFill>
                  <a:srgbClr val="C00000"/>
                </a:solidFill>
              </a:rPr>
              <a:t>는 화자나 상황에 따라서 어투나 설명 방식을 다르게 할 수 있습니다</a:t>
            </a:r>
            <a:r>
              <a:rPr lang="en-GB" altLang="ko-KR" sz="1600" b="1" dirty="0">
                <a:solidFill>
                  <a:srgbClr val="C00000"/>
                </a:solidFill>
              </a:rPr>
              <a:t>.</a:t>
            </a:r>
            <a:endParaRPr lang="en-GB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74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AF06-5424-06F2-F3A5-EC0E0DC7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5E6C6C9-DD10-68C5-528E-2F7801A3049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30A1C75-231D-6098-F667-11E0ACFA02C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6EE1A1-177E-A1EA-7BBD-6BA1077E46DA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BFBAF48-93DE-DDD4-511B-860EF04BBC85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7DB75-0A4D-C40B-D319-6A6CF28FCF50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59326-A605-20BF-46D6-A9408FCB2CF3}"/>
              </a:ext>
            </a:extLst>
          </p:cNvPr>
          <p:cNvSpPr txBox="1"/>
          <p:nvPr/>
        </p:nvSpPr>
        <p:spPr>
          <a:xfrm>
            <a:off x="1030816" y="219909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여러 시각을 이용한 문제 검토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94132B-A989-651E-63B6-DD1804C754CC}"/>
              </a:ext>
            </a:extLst>
          </p:cNvPr>
          <p:cNvSpPr/>
          <p:nvPr/>
        </p:nvSpPr>
        <p:spPr>
          <a:xfrm>
            <a:off x="1049855" y="2764972"/>
            <a:ext cx="4462768" cy="169970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932" r="-24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358D4A-DFE9-A621-2199-4ECD64169760}"/>
              </a:ext>
            </a:extLst>
          </p:cNvPr>
          <p:cNvSpPr/>
          <p:nvPr/>
        </p:nvSpPr>
        <p:spPr>
          <a:xfrm>
            <a:off x="7336135" y="945600"/>
            <a:ext cx="3124200" cy="1699703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2464" r="-50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6E302F-5EBB-51E5-BB95-1DACC6A008FB}"/>
              </a:ext>
            </a:extLst>
          </p:cNvPr>
          <p:cNvSpPr/>
          <p:nvPr/>
        </p:nvSpPr>
        <p:spPr>
          <a:xfrm>
            <a:off x="7336135" y="2764972"/>
            <a:ext cx="3124200" cy="151765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2773" b="-138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01AB28-B426-D38F-C765-E508696ED20D}"/>
              </a:ext>
            </a:extLst>
          </p:cNvPr>
          <p:cNvSpPr/>
          <p:nvPr/>
        </p:nvSpPr>
        <p:spPr>
          <a:xfrm>
            <a:off x="7325879" y="4446450"/>
            <a:ext cx="3124200" cy="1699703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-2464" r="-50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D874F1-7FE3-6063-2A39-90E42EFA3E1B}"/>
              </a:ext>
            </a:extLst>
          </p:cNvPr>
          <p:cNvSpPr/>
          <p:nvPr/>
        </p:nvSpPr>
        <p:spPr>
          <a:xfrm>
            <a:off x="5927084" y="2865071"/>
            <a:ext cx="994589" cy="1499504"/>
          </a:xfrm>
          <a:prstGeom prst="rightArrow">
            <a:avLst/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33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9ED5-509C-3DBA-CE27-C6A2AF4B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3B35E77D-4968-5CB2-4366-C677BE48B4C1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8EDA820-1566-C9AF-8D7B-9401C2F1D50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5618B12-D55D-3250-E16B-7CEC5EB5453F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C499276-7A26-CA6C-1C6A-6AB02B8A1669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1078C-A5C7-A868-C374-5F9504BCBAA9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506B5-35D0-A838-E84E-4933A6D2A93B}"/>
              </a:ext>
            </a:extLst>
          </p:cNvPr>
          <p:cNvSpPr txBox="1"/>
          <p:nvPr/>
        </p:nvSpPr>
        <p:spPr>
          <a:xfrm>
            <a:off x="8840157" y="2025283"/>
            <a:ext cx="3424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역사 상황을 분석해서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시뮬레이션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70AAB-2F76-4EBD-6C82-DC9F5590406B}"/>
              </a:ext>
            </a:extLst>
          </p:cNvPr>
          <p:cNvSpPr/>
          <p:nvPr/>
        </p:nvSpPr>
        <p:spPr>
          <a:xfrm>
            <a:off x="1075230" y="3002159"/>
            <a:ext cx="3762241" cy="154021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994" t="-3257" r="-206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CE326C-B0A3-7B3A-5A98-925B69D93465}"/>
              </a:ext>
            </a:extLst>
          </p:cNvPr>
          <p:cNvSpPr/>
          <p:nvPr/>
        </p:nvSpPr>
        <p:spPr>
          <a:xfrm>
            <a:off x="5733018" y="2005327"/>
            <a:ext cx="3018541" cy="2783198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122" r="-151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35089D-9C3B-4670-2AF9-A69663B9A3A7}"/>
              </a:ext>
            </a:extLst>
          </p:cNvPr>
          <p:cNvSpPr/>
          <p:nvPr/>
        </p:nvSpPr>
        <p:spPr>
          <a:xfrm>
            <a:off x="5733017" y="4951266"/>
            <a:ext cx="3018541" cy="119634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1749" b="-291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23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497549-75A4-260D-3195-BFF14E222580}"/>
              </a:ext>
            </a:extLst>
          </p:cNvPr>
          <p:cNvSpPr/>
          <p:nvPr/>
        </p:nvSpPr>
        <p:spPr>
          <a:xfrm>
            <a:off x="8903051" y="2863419"/>
            <a:ext cx="2911579" cy="3284187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-1168" r="-341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9000" endPos="10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A52F0-61CA-9B46-6BDA-D059FFF1BB4E}"/>
              </a:ext>
            </a:extLst>
          </p:cNvPr>
          <p:cNvSpPr txBox="1"/>
          <p:nvPr/>
        </p:nvSpPr>
        <p:spPr>
          <a:xfrm>
            <a:off x="1183216" y="235149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시대 지정을 이용한 활용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CFD15A-C957-38E3-52AA-0B8EE6D892DB}"/>
              </a:ext>
            </a:extLst>
          </p:cNvPr>
          <p:cNvSpPr/>
          <p:nvPr/>
        </p:nvSpPr>
        <p:spPr>
          <a:xfrm>
            <a:off x="5027884" y="3313074"/>
            <a:ext cx="616536" cy="918380"/>
          </a:xfrm>
          <a:prstGeom prst="rightArrow">
            <a:avLst>
              <a:gd name="adj1" fmla="val 56101"/>
              <a:gd name="adj2" fmla="val 51261"/>
            </a:avLst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036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5752-F067-78DF-3D61-BBC67582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DFE4955C-9EC5-9E5A-57BC-D43F34EADA7B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B63770B-17E6-87C2-38E6-9CE309AB6E2E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0E0DF08-277A-D41D-A8B1-621EEF273D08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C8221D9-EAC0-CDF3-8E5D-3FABE677B9C0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EC409-0D49-8D1F-03EE-1D90D0B7BBA9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마크 다운을 이용한 소통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9E4740-E319-445C-03AC-E00BA65A1290}"/>
              </a:ext>
            </a:extLst>
          </p:cNvPr>
          <p:cNvSpPr/>
          <p:nvPr/>
        </p:nvSpPr>
        <p:spPr>
          <a:xfrm>
            <a:off x="1962150" y="2168476"/>
            <a:ext cx="8267700" cy="396337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05" t="-19254" r="-87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119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ADCA-F65F-C1B5-DC56-A0417726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6073741-C875-2B03-665D-AC9FF9F311A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0C14137-2A19-23C0-71AD-111D892B23C8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7634966-AFD5-FA8A-D2BA-0FBF7A99CD3A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4715AE2-E08D-7538-D507-E3BE97134960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C64E9-CF4E-CBE6-A5AF-81544AD88D18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맥락에 맞게 이해하는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2017C-651D-BF89-54FC-4787CA8A27EC}"/>
              </a:ext>
            </a:extLst>
          </p:cNvPr>
          <p:cNvSpPr/>
          <p:nvPr/>
        </p:nvSpPr>
        <p:spPr>
          <a:xfrm>
            <a:off x="772138" y="3156062"/>
            <a:ext cx="4865630" cy="128126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630" b="-374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CBEF04-10B2-EF90-D22F-F9C0C621B46C}"/>
              </a:ext>
            </a:extLst>
          </p:cNvPr>
          <p:cNvSpPr/>
          <p:nvPr/>
        </p:nvSpPr>
        <p:spPr>
          <a:xfrm>
            <a:off x="772138" y="4852058"/>
            <a:ext cx="4865630" cy="1281261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2630" b="-374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6801-D3D6-3F7D-572B-DA04C4778121}"/>
              </a:ext>
            </a:extLst>
          </p:cNvPr>
          <p:cNvSpPr txBox="1"/>
          <p:nvPr/>
        </p:nvSpPr>
        <p:spPr>
          <a:xfrm>
            <a:off x="748301" y="2071532"/>
            <a:ext cx="497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오타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문장이 미완성되었더라도 질문을 인식하고 대답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3D463-7A86-D741-D30F-38C046726842}"/>
              </a:ext>
            </a:extLst>
          </p:cNvPr>
          <p:cNvSpPr txBox="1"/>
          <p:nvPr/>
        </p:nvSpPr>
        <p:spPr>
          <a:xfrm>
            <a:off x="6096000" y="207207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문제를 먼저 제시하고 질문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4CF38A-9BF8-8923-3A51-537C0D3B8859}"/>
              </a:ext>
            </a:extLst>
          </p:cNvPr>
          <p:cNvSpPr/>
          <p:nvPr/>
        </p:nvSpPr>
        <p:spPr>
          <a:xfrm>
            <a:off x="6577135" y="2717143"/>
            <a:ext cx="4490915" cy="1695997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056" r="-174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58CBE6-F68D-4596-75A9-5D11889F5863}"/>
              </a:ext>
            </a:extLst>
          </p:cNvPr>
          <p:cNvSpPr/>
          <p:nvPr/>
        </p:nvSpPr>
        <p:spPr>
          <a:xfrm>
            <a:off x="6577135" y="4547258"/>
            <a:ext cx="4490915" cy="1600314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221" r="-331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8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3ED6D-4FD2-49F0-B7BB-AAC103B4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B113C04-9B6B-572E-3A7A-AA3D2706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110473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5DD9879-2291-4167-4267-C6BD7629AFEE}"/>
              </a:ext>
            </a:extLst>
          </p:cNvPr>
          <p:cNvSpPr txBox="1">
            <a:spLocks/>
          </p:cNvSpPr>
          <p:nvPr/>
        </p:nvSpPr>
        <p:spPr>
          <a:xfrm>
            <a:off x="1912899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DB1C37D-D843-1914-5D46-79A97B947391}"/>
              </a:ext>
            </a:extLst>
          </p:cNvPr>
          <p:cNvSpPr txBox="1">
            <a:spLocks/>
          </p:cNvSpPr>
          <p:nvPr/>
        </p:nvSpPr>
        <p:spPr>
          <a:xfrm>
            <a:off x="1602911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19FE28-5C7B-E060-15A1-737B7C82DF1A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CFDCB-F520-A10C-6572-3DDA1711B6A5}"/>
              </a:ext>
            </a:extLst>
          </p:cNvPr>
          <p:cNvSpPr txBox="1"/>
          <p:nvPr/>
        </p:nvSpPr>
        <p:spPr>
          <a:xfrm>
            <a:off x="2321936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3234474-AB19-D769-A12D-026B7E39CFFA}"/>
              </a:ext>
            </a:extLst>
          </p:cNvPr>
          <p:cNvSpPr txBox="1">
            <a:spLocks/>
          </p:cNvSpPr>
          <p:nvPr/>
        </p:nvSpPr>
        <p:spPr>
          <a:xfrm>
            <a:off x="2989531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EEF4CE-225E-B24F-4CC3-5FDA2E39C79A}"/>
              </a:ext>
            </a:extLst>
          </p:cNvPr>
          <p:cNvSpPr/>
          <p:nvPr/>
        </p:nvSpPr>
        <p:spPr>
          <a:xfrm>
            <a:off x="2688212" y="3155950"/>
            <a:ext cx="1974850" cy="971550"/>
          </a:xfrm>
          <a:prstGeom prst="rect">
            <a:avLst/>
          </a:prstGeom>
          <a:gradFill>
            <a:gsLst>
              <a:gs pos="0">
                <a:srgbClr val="272727">
                  <a:alpha val="17000"/>
                </a:srgbClr>
              </a:gs>
              <a:gs pos="59000">
                <a:srgbClr val="272727">
                  <a:alpha val="83000"/>
                </a:srgbClr>
              </a:gs>
              <a:gs pos="21000">
                <a:srgbClr val="272727">
                  <a:alpha val="89000"/>
                </a:srgbClr>
              </a:gs>
              <a:gs pos="100000">
                <a:srgbClr val="27272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0F1B-669B-FE3D-FE50-8D6C62B94EB3}"/>
              </a:ext>
            </a:extLst>
          </p:cNvPr>
          <p:cNvGrpSpPr/>
          <p:nvPr/>
        </p:nvGrpSpPr>
        <p:grpSpPr>
          <a:xfrm>
            <a:off x="2841761" y="3375068"/>
            <a:ext cx="1641339" cy="1121525"/>
            <a:chOff x="3402761" y="2752768"/>
            <a:chExt cx="1641339" cy="11215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C0A771-7B05-42AC-6C24-9FC07A675B50}"/>
                </a:ext>
              </a:extLst>
            </p:cNvPr>
            <p:cNvGrpSpPr/>
            <p:nvPr/>
          </p:nvGrpSpPr>
          <p:grpSpPr>
            <a:xfrm>
              <a:off x="3429174" y="3029767"/>
              <a:ext cx="1614926" cy="844526"/>
              <a:chOff x="3429174" y="3029767"/>
              <a:chExt cx="1614926" cy="8445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AD3A3F-06E1-1FAF-8B39-06F8F988627A}"/>
                  </a:ext>
                </a:extLst>
              </p:cNvPr>
              <p:cNvSpPr/>
              <p:nvPr/>
            </p:nvSpPr>
            <p:spPr>
              <a:xfrm>
                <a:off x="3429174" y="3429001"/>
                <a:ext cx="1614926" cy="445292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3877C52-28A3-1CE8-20D0-FA3C32F2201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4236637" y="3029767"/>
                <a:ext cx="0" cy="39923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E3FAF5-0E1A-86CE-F36F-4FFC0A3815F4}"/>
                </a:ext>
              </a:extLst>
            </p:cNvPr>
            <p:cNvSpPr txBox="1"/>
            <p:nvPr/>
          </p:nvSpPr>
          <p:spPr>
            <a:xfrm>
              <a:off x="3402761" y="2752768"/>
              <a:ext cx="16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자료 링크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94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878E0-B757-E33F-73DF-F6086929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4399A46-823C-6978-320D-01CA521C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110473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9ECE4EC-9F1C-B48F-05F8-4FE01315764D}"/>
              </a:ext>
            </a:extLst>
          </p:cNvPr>
          <p:cNvSpPr txBox="1">
            <a:spLocks/>
          </p:cNvSpPr>
          <p:nvPr/>
        </p:nvSpPr>
        <p:spPr>
          <a:xfrm>
            <a:off x="1912899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C08C74A-E955-4347-CE55-C4A53308B3C5}"/>
              </a:ext>
            </a:extLst>
          </p:cNvPr>
          <p:cNvSpPr txBox="1">
            <a:spLocks/>
          </p:cNvSpPr>
          <p:nvPr/>
        </p:nvSpPr>
        <p:spPr>
          <a:xfrm>
            <a:off x="1602911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DBB52D-545E-7023-C2B1-43FC60D151CC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28F95-4EB9-8326-A20D-B1CA9AF5C835}"/>
              </a:ext>
            </a:extLst>
          </p:cNvPr>
          <p:cNvSpPr txBox="1"/>
          <p:nvPr/>
        </p:nvSpPr>
        <p:spPr>
          <a:xfrm>
            <a:off x="2321936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19EFE5B-45CC-BF6B-5DF9-EEB8F284B659}"/>
              </a:ext>
            </a:extLst>
          </p:cNvPr>
          <p:cNvSpPr txBox="1">
            <a:spLocks/>
          </p:cNvSpPr>
          <p:nvPr/>
        </p:nvSpPr>
        <p:spPr>
          <a:xfrm>
            <a:off x="2989531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01C511-2EA0-2FAD-D411-A869BC73B174}"/>
              </a:ext>
            </a:extLst>
          </p:cNvPr>
          <p:cNvGrpSpPr/>
          <p:nvPr/>
        </p:nvGrpSpPr>
        <p:grpSpPr>
          <a:xfrm>
            <a:off x="2841761" y="3375068"/>
            <a:ext cx="1641339" cy="1121525"/>
            <a:chOff x="3402761" y="2752768"/>
            <a:chExt cx="1641339" cy="11215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9DF86D-7AAD-2F77-E8EC-8BD42B447F9C}"/>
                </a:ext>
              </a:extLst>
            </p:cNvPr>
            <p:cNvGrpSpPr/>
            <p:nvPr/>
          </p:nvGrpSpPr>
          <p:grpSpPr>
            <a:xfrm>
              <a:off x="3429174" y="3029767"/>
              <a:ext cx="1614926" cy="844526"/>
              <a:chOff x="3429174" y="3029767"/>
              <a:chExt cx="1614926" cy="8445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C5D167-B8B0-FD95-8DEF-EDBD0FBBB14D}"/>
                  </a:ext>
                </a:extLst>
              </p:cNvPr>
              <p:cNvSpPr/>
              <p:nvPr/>
            </p:nvSpPr>
            <p:spPr>
              <a:xfrm>
                <a:off x="3429174" y="3429001"/>
                <a:ext cx="1614926" cy="445292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926BFFB-5C24-410E-ED95-8313B04A36B8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4236637" y="3029767"/>
                <a:ext cx="0" cy="39923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2CC65-D0C9-B6A3-ED00-43A1D2AFA4F2}"/>
                </a:ext>
              </a:extLst>
            </p:cNvPr>
            <p:cNvSpPr txBox="1"/>
            <p:nvPr/>
          </p:nvSpPr>
          <p:spPr>
            <a:xfrm>
              <a:off x="3402761" y="2752768"/>
              <a:ext cx="16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자료 링크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E24731-DE08-EF41-BD3F-328845B034E2}"/>
              </a:ext>
            </a:extLst>
          </p:cNvPr>
          <p:cNvSpPr txBox="1"/>
          <p:nvPr/>
        </p:nvSpPr>
        <p:spPr>
          <a:xfrm>
            <a:off x="3426565" y="1591624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자료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18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993DB-BD3C-B06E-F1CE-10B81D56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BDA576B-3767-26DD-B78A-A8EC045F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6A04859-E9F9-044C-972F-EA2520A49E01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905A436-E226-B0CC-ABA7-01412FC3A8FD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E00237-2452-9A99-BA40-937B595EF631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511C3-1232-1C8F-132F-5ECE0EF925C7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DD41EF7-6EC7-600E-1D29-470DCA68B6E8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14885-8AAD-C819-E2FE-902B0CDB03C5}"/>
              </a:ext>
            </a:extLst>
          </p:cNvPr>
          <p:cNvGrpSpPr/>
          <p:nvPr/>
        </p:nvGrpSpPr>
        <p:grpSpPr>
          <a:xfrm>
            <a:off x="1053616" y="4912262"/>
            <a:ext cx="1641339" cy="1179581"/>
            <a:chOff x="2896846" y="2694712"/>
            <a:chExt cx="1641339" cy="11795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30EAD3-1E34-B13F-EEF2-CC43144694A5}"/>
                </a:ext>
              </a:extLst>
            </p:cNvPr>
            <p:cNvGrpSpPr/>
            <p:nvPr/>
          </p:nvGrpSpPr>
          <p:grpSpPr>
            <a:xfrm>
              <a:off x="3429174" y="3029767"/>
              <a:ext cx="576685" cy="844526"/>
              <a:chOff x="3429174" y="3029767"/>
              <a:chExt cx="576685" cy="8445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EE4577D-2C7D-0EFC-D290-B0B5D6CD3917}"/>
                  </a:ext>
                </a:extLst>
              </p:cNvPr>
              <p:cNvSpPr/>
              <p:nvPr/>
            </p:nvSpPr>
            <p:spPr>
              <a:xfrm>
                <a:off x="3429174" y="3429001"/>
                <a:ext cx="576685" cy="445292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42CCBE2-E921-A42F-2393-C614F68C0BDA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3717517" y="3029767"/>
                <a:ext cx="0" cy="39923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34A54D-4B41-4A29-EEB7-AC30A55FB750}"/>
                </a:ext>
              </a:extLst>
            </p:cNvPr>
            <p:cNvSpPr txBox="1"/>
            <p:nvPr/>
          </p:nvSpPr>
          <p:spPr>
            <a:xfrm>
              <a:off x="2896846" y="2694712"/>
              <a:ext cx="16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설정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1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040D-6753-D088-C1BE-9785B8237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21D7815-1AEC-B1AB-C1F9-DE311162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65" y="766157"/>
            <a:ext cx="2046296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Perplexity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E1DC94-F259-CA31-484C-12E7BAF31258}"/>
              </a:ext>
            </a:extLst>
          </p:cNvPr>
          <p:cNvSpPr txBox="1">
            <a:spLocks/>
          </p:cNvSpPr>
          <p:nvPr/>
        </p:nvSpPr>
        <p:spPr>
          <a:xfrm>
            <a:off x="2989224" y="751771"/>
            <a:ext cx="614401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2680D2"/>
                </a:solidFill>
              </a:rPr>
              <a:t>AI</a:t>
            </a:r>
            <a:endParaRPr lang="en-GB" sz="2600" dirty="0">
              <a:solidFill>
                <a:srgbClr val="2680D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E6E5C38-DE93-B335-75D2-D62681B7D6BA}"/>
              </a:ext>
            </a:extLst>
          </p:cNvPr>
          <p:cNvSpPr txBox="1">
            <a:spLocks/>
          </p:cNvSpPr>
          <p:nvPr/>
        </p:nvSpPr>
        <p:spPr>
          <a:xfrm>
            <a:off x="2679236" y="700971"/>
            <a:ext cx="370937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FE7444-214E-4D7F-6007-3F98DDA1D9D9}"/>
              </a:ext>
            </a:extLst>
          </p:cNvPr>
          <p:cNvSpPr/>
          <p:nvPr/>
        </p:nvSpPr>
        <p:spPr>
          <a:xfrm>
            <a:off x="1559531" y="1536192"/>
            <a:ext cx="9072938" cy="460729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66" r="-109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7931E-E108-2951-790D-646C068A0D58}"/>
              </a:ext>
            </a:extLst>
          </p:cNvPr>
          <p:cNvSpPr txBox="1"/>
          <p:nvPr/>
        </p:nvSpPr>
        <p:spPr>
          <a:xfrm>
            <a:off x="3398261" y="752811"/>
            <a:ext cx="87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680D2"/>
                </a:solidFill>
              </a:rPr>
              <a:t>검색</a:t>
            </a:r>
            <a:endParaRPr lang="en-GB" sz="24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5C49814-3282-3BB4-41DF-645CC0E02FCC}"/>
              </a:ext>
            </a:extLst>
          </p:cNvPr>
          <p:cNvSpPr txBox="1">
            <a:spLocks/>
          </p:cNvSpPr>
          <p:nvPr/>
        </p:nvSpPr>
        <p:spPr>
          <a:xfrm>
            <a:off x="4065856" y="700970"/>
            <a:ext cx="132846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83E8F6-5B2A-B455-D84B-8571972A9F3A}"/>
              </a:ext>
            </a:extLst>
          </p:cNvPr>
          <p:cNvGrpSpPr/>
          <p:nvPr/>
        </p:nvGrpSpPr>
        <p:grpSpPr>
          <a:xfrm>
            <a:off x="1559531" y="2106074"/>
            <a:ext cx="1641339" cy="958873"/>
            <a:chOff x="3233012" y="2863953"/>
            <a:chExt cx="1641339" cy="9588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252BD3-4DAC-E2CA-B46C-279FDDE22F20}"/>
                </a:ext>
              </a:extLst>
            </p:cNvPr>
            <p:cNvGrpSpPr/>
            <p:nvPr/>
          </p:nvGrpSpPr>
          <p:grpSpPr>
            <a:xfrm>
              <a:off x="3386167" y="3104839"/>
              <a:ext cx="1337487" cy="717987"/>
              <a:chOff x="3386167" y="3104839"/>
              <a:chExt cx="1337487" cy="71798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3E84A60-DCBD-6CFB-C213-4864F2BC3E9C}"/>
                  </a:ext>
                </a:extLst>
              </p:cNvPr>
              <p:cNvSpPr/>
              <p:nvPr/>
            </p:nvSpPr>
            <p:spPr>
              <a:xfrm>
                <a:off x="3386167" y="3490398"/>
                <a:ext cx="1337487" cy="332428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CBFA3D1-A4DB-1DA2-519D-3265423CE85F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4054910" y="3104839"/>
                <a:ext cx="1" cy="385559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E0D50-0CC5-2271-2A66-30257409A185}"/>
                </a:ext>
              </a:extLst>
            </p:cNvPr>
            <p:cNvSpPr txBox="1"/>
            <p:nvPr/>
          </p:nvSpPr>
          <p:spPr>
            <a:xfrm>
              <a:off x="3233012" y="2863953"/>
              <a:ext cx="16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환경설정</a:t>
              </a:r>
              <a:endParaRPr lang="en-GB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183E70-2B35-23FF-195E-57FD0E31C9E9}"/>
              </a:ext>
            </a:extLst>
          </p:cNvPr>
          <p:cNvGrpSpPr/>
          <p:nvPr/>
        </p:nvGrpSpPr>
        <p:grpSpPr>
          <a:xfrm>
            <a:off x="3953010" y="3194693"/>
            <a:ext cx="6323102" cy="1207020"/>
            <a:chOff x="3304823" y="2736380"/>
            <a:chExt cx="2270049" cy="9292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693235-E378-2104-36F3-4DCFFCE204AB}"/>
                </a:ext>
              </a:extLst>
            </p:cNvPr>
            <p:cNvGrpSpPr/>
            <p:nvPr/>
          </p:nvGrpSpPr>
          <p:grpSpPr>
            <a:xfrm>
              <a:off x="3304823" y="3198430"/>
              <a:ext cx="2270049" cy="467202"/>
              <a:chOff x="3304823" y="3198430"/>
              <a:chExt cx="2270049" cy="4672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5F29F3-0BB3-DE18-0777-3EDF8C4884D9}"/>
                  </a:ext>
                </a:extLst>
              </p:cNvPr>
              <p:cNvSpPr/>
              <p:nvPr/>
            </p:nvSpPr>
            <p:spPr>
              <a:xfrm>
                <a:off x="3304823" y="3359797"/>
                <a:ext cx="2270049" cy="30583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271AF05-D3C4-380C-132E-E04192D43A51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4321485" y="3198430"/>
                <a:ext cx="5210" cy="16136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DC452A-ABA3-4BEB-4E5E-FCFD52CD11F7}"/>
                </a:ext>
              </a:extLst>
            </p:cNvPr>
            <p:cNvSpPr txBox="1"/>
            <p:nvPr/>
          </p:nvSpPr>
          <p:spPr>
            <a:xfrm>
              <a:off x="3952880" y="2736380"/>
              <a:ext cx="747630" cy="46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자동 제안 서비스</a:t>
              </a:r>
              <a:endParaRPr lang="en-GB" altLang="ko-KR" sz="1200" b="1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사용자 입력을 학습시킬지 </a:t>
              </a:r>
              <a:endParaRPr lang="en-GB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여부 설정</a:t>
              </a:r>
              <a:endParaRPr lang="en-GB" sz="10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05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6369</TotalTime>
  <Words>972</Words>
  <Application>Microsoft Office PowerPoint</Application>
  <PresentationFormat>Widescreen</PresentationFormat>
  <Paragraphs>355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맑은 고딕</vt:lpstr>
      <vt:lpstr>맑은 고딕 Semilight</vt:lpstr>
      <vt:lpstr>Aptos</vt:lpstr>
      <vt:lpstr>Arial</vt:lpstr>
      <vt:lpstr>Franklin Gothic Demi</vt:lpstr>
      <vt:lpstr>Wingdings</vt:lpstr>
      <vt:lpstr>Office Theme</vt:lpstr>
      <vt:lpstr>PowerPoint Presentation</vt:lpstr>
      <vt:lpstr>LLM</vt:lpstr>
      <vt:lpstr>LLM</vt:lpstr>
      <vt:lpstr>GPT</vt:lpstr>
      <vt:lpstr>GPT</vt:lpstr>
      <vt:lpstr>GPT</vt:lpstr>
      <vt:lpstr>GPT</vt:lpstr>
      <vt:lpstr>Perplexity</vt:lpstr>
      <vt:lpstr>Perplexity</vt:lpstr>
      <vt:lpstr>Perplexity</vt:lpstr>
      <vt:lpstr>Perplexity</vt:lpstr>
      <vt:lpstr>Perplexity</vt:lpstr>
      <vt:lpstr>Perplexity</vt:lpstr>
      <vt:lpstr>Perplexity</vt:lpstr>
      <vt:lpstr>Perplexity</vt:lpstr>
      <vt:lpstr>Genspark</vt:lpstr>
      <vt:lpstr>Genspark</vt:lpstr>
      <vt:lpstr>Genspark</vt:lpstr>
      <vt:lpstr>Genspark</vt:lpstr>
      <vt:lpstr>Genspark</vt:lpstr>
      <vt:lpstr>Genspark</vt:lpstr>
      <vt:lpstr>Genspark</vt:lpstr>
      <vt:lpstr>Genspark</vt:lpstr>
      <vt:lpstr>Genspark</vt:lpstr>
      <vt:lpstr>Felo</vt:lpstr>
      <vt:lpstr>Felo</vt:lpstr>
      <vt:lpstr>Felo</vt:lpstr>
      <vt:lpstr>Felo</vt:lpstr>
      <vt:lpstr>Felo</vt:lpstr>
      <vt:lpstr>Felo</vt:lpstr>
      <vt:lpstr>Felo</vt:lpstr>
      <vt:lpstr>Felo</vt:lpstr>
      <vt:lpstr>Felo</vt:lpstr>
      <vt:lpstr>Felo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610</cp:revision>
  <dcterms:created xsi:type="dcterms:W3CDTF">2025-04-02T10:07:00Z</dcterms:created>
  <dcterms:modified xsi:type="dcterms:W3CDTF">2025-04-09T08:40:57Z</dcterms:modified>
</cp:coreProperties>
</file>